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28"/>
  </p:notesMasterIdLst>
  <p:handoutMasterIdLst>
    <p:handoutMasterId r:id="rId29"/>
  </p:handoutMasterIdLst>
  <p:sldIdLst>
    <p:sldId id="256" r:id="rId4"/>
    <p:sldId id="257" r:id="rId5"/>
    <p:sldId id="258" r:id="rId6"/>
    <p:sldId id="259" r:id="rId7"/>
    <p:sldId id="260" r:id="rId8"/>
    <p:sldId id="261" r:id="rId9"/>
    <p:sldId id="291" r:id="rId10"/>
    <p:sldId id="292" r:id="rId11"/>
    <p:sldId id="293" r:id="rId12"/>
    <p:sldId id="294" r:id="rId13"/>
    <p:sldId id="299" r:id="rId14"/>
    <p:sldId id="305" r:id="rId15"/>
    <p:sldId id="302" r:id="rId16"/>
    <p:sldId id="295" r:id="rId17"/>
    <p:sldId id="300" r:id="rId18"/>
    <p:sldId id="303" r:id="rId19"/>
    <p:sldId id="296" r:id="rId20"/>
    <p:sldId id="301" r:id="rId21"/>
    <p:sldId id="297" r:id="rId22"/>
    <p:sldId id="298" r:id="rId23"/>
    <p:sldId id="274" r:id="rId24"/>
    <p:sldId id="282" r:id="rId25"/>
    <p:sldId id="277" r:id="rId26"/>
    <p:sldId id="304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始" id="{0FDF7787-7299-4E03-BFE4-CFB04C40E9E6}">
          <p14:sldIdLst>
            <p14:sldId id="256"/>
          </p14:sldIdLst>
        </p14:section>
        <p14:section name="目录" id="{3AA0D9AA-91FB-4220-9AA6-E77D5951C7E7}">
          <p14:sldIdLst>
            <p14:sldId id="257"/>
          </p14:sldIdLst>
        </p14:section>
        <p14:section name="项目简介" id="{C4E81AC9-C7AE-4213-BA1A-291410F660CD}">
          <p14:sldIdLst>
            <p14:sldId id="258"/>
            <p14:sldId id="259"/>
          </p14:sldIdLst>
        </p14:section>
        <p14:section name="项目进展" id="{535334C4-F4BD-4A24-9C32-3D6002DF24A6}">
          <p14:sldIdLst>
            <p14:sldId id="260"/>
            <p14:sldId id="261"/>
            <p14:sldId id="291"/>
            <p14:sldId id="292"/>
            <p14:sldId id="293"/>
            <p14:sldId id="294"/>
            <p14:sldId id="299"/>
            <p14:sldId id="305"/>
            <p14:sldId id="302"/>
            <p14:sldId id="295"/>
            <p14:sldId id="300"/>
            <p14:sldId id="303"/>
            <p14:sldId id="296"/>
            <p14:sldId id="301"/>
            <p14:sldId id="297"/>
            <p14:sldId id="298"/>
          </p14:sldIdLst>
        </p14:section>
        <p14:section name="计划安排" id="{8DCD952B-6028-4386-8DE6-94793FEA5CC7}">
          <p14:sldIdLst>
            <p14:sldId id="274"/>
            <p14:sldId id="282"/>
            <p14:sldId id="277"/>
          </p14:sldIdLst>
        </p14:section>
        <p14:section name="终" id="{CD6D61F9-1DFA-4A7D-849B-56D66B586091}">
          <p14:sldIdLst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D8D"/>
    <a:srgbClr val="91C858"/>
    <a:srgbClr val="F8A059"/>
    <a:srgbClr val="FF9900"/>
    <a:srgbClr val="FF3300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68" autoAdjust="0"/>
  </p:normalViewPr>
  <p:slideViewPr>
    <p:cSldViewPr snapToGrid="0">
      <p:cViewPr varScale="1">
        <p:scale>
          <a:sx n="86" d="100"/>
          <a:sy n="86" d="100"/>
        </p:scale>
        <p:origin x="533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443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9800A-709C-47AE-AC97-18931C88B87D}" type="datetimeFigureOut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5431B-338B-4936-8DD3-A1774FC652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7109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9D938-643F-4EDB-8664-780E1E7DDFE7}" type="datetimeFigureOut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B9ED0-9B56-46FC-B924-CB82846129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074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342-A7F4-4582-96B9-A172847E2D88}" type="datetimeFigureOut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CFD4-AC0B-4D26-9765-9A315AE48D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08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342-A7F4-4582-96B9-A172847E2D88}" type="datetimeFigureOut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CFD4-AC0B-4D26-9765-9A315AE48D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878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342-A7F4-4582-96B9-A172847E2D88}" type="datetimeFigureOut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CFD4-AC0B-4D26-9765-9A315AE48D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44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 userDrawn="1"/>
        </p:nvSpPr>
        <p:spPr bwMode="auto">
          <a:xfrm>
            <a:off x="2135044" y="1125277"/>
            <a:ext cx="7849894" cy="4319480"/>
          </a:xfrm>
          <a:prstGeom prst="roundRect">
            <a:avLst>
              <a:gd name="adj" fmla="val 2998"/>
            </a:avLst>
          </a:prstGeom>
          <a:ln>
            <a:noFill/>
            <a:headEnd type="oval" w="med" len="med"/>
            <a:tailEnd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" name="Picture 3" descr="C:\Documents and Settings\tdz\桌面\未标题-1 拷贝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05551" y="1269260"/>
            <a:ext cx="6787551" cy="51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Documents and Settings\tdz\桌面\未标题-1 拷贝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305" y="1269260"/>
            <a:ext cx="6787551" cy="51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Documents and Settings\tdz\桌面\未标题-1 拷贝2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09997" y="4740091"/>
            <a:ext cx="6791996" cy="51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Documents and Settings\tdz\桌面\未标题-1 拷贝2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305" y="4740091"/>
            <a:ext cx="6791996" cy="51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79138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85881" y="441411"/>
            <a:ext cx="11987560" cy="467893"/>
            <a:chOff x="85870" y="441513"/>
            <a:chExt cx="11986000" cy="468001"/>
          </a:xfrm>
        </p:grpSpPr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4708800" y="441513"/>
              <a:ext cx="2772000" cy="468000"/>
            </a:xfrm>
            <a:prstGeom prst="round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solidFill>
                <a:srgbClr val="E6E6E6"/>
              </a:solidFill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项目进展</a:t>
              </a: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1126800" y="441513"/>
              <a:ext cx="2772000" cy="468000"/>
            </a:xfrm>
            <a:prstGeom prst="roundRect">
              <a:avLst/>
            </a:prstGeom>
            <a:gradFill>
              <a:gsLst>
                <a:gs pos="33000">
                  <a:srgbClr val="A379BB">
                    <a:lumMod val="60000"/>
                    <a:lumOff val="40000"/>
                  </a:srgbClr>
                </a:gs>
                <a:gs pos="100000">
                  <a:srgbClr val="A379BB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anchor="ctr"/>
            <a:lstStyle/>
            <a:p>
              <a:pPr algn="ctr"/>
              <a:r>
                <a:rPr lang="zh-CN" altLang="en-US" sz="2000" kern="0" dirty="0">
                  <a:solidFill>
                    <a:sysClr val="window" lastClr="FFFFFF"/>
                  </a:solidFill>
                  <a:latin typeface="Impact" pitchFamily="34" charset="0"/>
                  <a:ea typeface="微软雅黑" pitchFamily="34" charset="-122"/>
                </a:rPr>
                <a:t>项目简介</a:t>
              </a:r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8290800" y="441514"/>
              <a:ext cx="2772000" cy="468000"/>
            </a:xfrm>
            <a:prstGeom prst="round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solidFill>
                <a:srgbClr val="E6E6E6"/>
              </a:solidFill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计划安排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85870" y="499866"/>
              <a:ext cx="11986000" cy="372468"/>
              <a:chOff x="95302" y="1533432"/>
              <a:chExt cx="11986000" cy="372468"/>
            </a:xfrm>
          </p:grpSpPr>
          <p:pic>
            <p:nvPicPr>
              <p:cNvPr id="16" name="Picture 2" descr="C:\Documents and Settings\tdz\桌面\未标题-2 拷贝1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81302" y="1533600"/>
                <a:ext cx="1600000" cy="37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C:\Documents and Settings\tdz\桌面\未标题-3 拷贝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1058" y="1533600"/>
                <a:ext cx="1771429" cy="37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C:\Documents and Settings\tdz\桌面\未标题-3 拷贝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5744" y="1534471"/>
                <a:ext cx="1771429" cy="37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3" descr="C:\Documents and Settings\tdz\桌面\未标题-2 拷贝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302" y="1533432"/>
                <a:ext cx="1600000" cy="37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902554476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 bwMode="auto">
          <a:xfrm>
            <a:off x="1180916" y="1701208"/>
            <a:ext cx="540070" cy="3959523"/>
          </a:xfrm>
          <a:prstGeom prst="roundRect">
            <a:avLst/>
          </a:prstGeom>
          <a:ln>
            <a:headEnd type="oval" w="med" len="med"/>
            <a:tailEnd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126947" y="441411"/>
            <a:ext cx="10946495" cy="467893"/>
            <a:chOff x="1126800" y="441513"/>
            <a:chExt cx="10945070" cy="468001"/>
          </a:xfrm>
        </p:grpSpPr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4708800" y="441513"/>
              <a:ext cx="2772000" cy="468000"/>
            </a:xfrm>
            <a:prstGeom prst="round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solidFill>
                <a:srgbClr val="E6E6E6"/>
              </a:solidFill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项目进展</a:t>
              </a: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126800" y="441513"/>
              <a:ext cx="2772000" cy="468000"/>
            </a:xfrm>
            <a:prstGeom prst="roundRect">
              <a:avLst/>
            </a:prstGeom>
            <a:gradFill>
              <a:gsLst>
                <a:gs pos="33000">
                  <a:srgbClr val="A379BB">
                    <a:lumMod val="60000"/>
                    <a:lumOff val="40000"/>
                  </a:srgbClr>
                </a:gs>
                <a:gs pos="100000">
                  <a:srgbClr val="A379BB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anchor="ctr"/>
            <a:lstStyle/>
            <a:p>
              <a:pPr algn="ctr"/>
              <a:r>
                <a:rPr lang="zh-CN" altLang="en-US" sz="2000" kern="0" dirty="0">
                  <a:solidFill>
                    <a:sysClr val="window" lastClr="FFFFFF"/>
                  </a:solidFill>
                  <a:latin typeface="Impact" pitchFamily="34" charset="0"/>
                  <a:ea typeface="微软雅黑" pitchFamily="34" charset="-122"/>
                </a:rPr>
                <a:t>项目简介</a:t>
              </a: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8290800" y="441514"/>
              <a:ext cx="2772000" cy="468000"/>
            </a:xfrm>
            <a:prstGeom prst="round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solidFill>
                <a:srgbClr val="E6E6E6"/>
              </a:solidFill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计划安排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416312" y="500034"/>
              <a:ext cx="8655558" cy="372300"/>
              <a:chOff x="3425744" y="1533600"/>
              <a:chExt cx="8655558" cy="372300"/>
            </a:xfrm>
          </p:grpSpPr>
          <p:pic>
            <p:nvPicPr>
              <p:cNvPr id="13" name="Picture 2" descr="C:\Documents and Settings\tdz\桌面\未标题-2 拷贝1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81302" y="1533600"/>
                <a:ext cx="1600000" cy="37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C:\Documents and Settings\tdz\桌面\未标题-3 拷贝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1058" y="1533600"/>
                <a:ext cx="1771429" cy="37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 descr="C:\Documents and Settings\tdz\桌面\未标题-3 拷贝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5744" y="1534471"/>
                <a:ext cx="1771429" cy="37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4098" name="Picture 2" descr="C:\Documents and Settings\tdz\桌面\未标题-3 拷贝12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13" y="511082"/>
            <a:ext cx="371477" cy="177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Documents and Settings\tdz\桌面\未标题-2 拷贝2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13" y="5156792"/>
            <a:ext cx="371477" cy="159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8382" y="53576"/>
            <a:ext cx="1318853" cy="131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420927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77256" y="441411"/>
            <a:ext cx="11996186" cy="467893"/>
            <a:chOff x="77246" y="441513"/>
            <a:chExt cx="11994624" cy="468001"/>
          </a:xfrm>
        </p:grpSpPr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4708800" y="441513"/>
              <a:ext cx="2772000" cy="468000"/>
            </a:xfrm>
            <a:prstGeom prst="round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solidFill>
                <a:srgbClr val="E6E6E6"/>
              </a:solidFill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项目进展</a:t>
              </a: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126800" y="441513"/>
              <a:ext cx="2772000" cy="468000"/>
            </a:xfrm>
            <a:prstGeom prst="round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solidFill>
                <a:srgbClr val="E6E6E6"/>
              </a:solidFill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项目简介</a:t>
              </a: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8290800" y="441514"/>
              <a:ext cx="2772000" cy="468000"/>
            </a:xfrm>
            <a:prstGeom prst="roundRect">
              <a:avLst/>
            </a:prstGeom>
            <a:gradFill>
              <a:gsLst>
                <a:gs pos="33000">
                  <a:srgbClr val="F68426">
                    <a:lumMod val="60000"/>
                    <a:lumOff val="40000"/>
                  </a:srgbClr>
                </a:gs>
                <a:gs pos="100000">
                  <a:srgbClr val="F68426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0" rIns="0" anchor="ctr"/>
            <a:lstStyle/>
            <a:p>
              <a:pPr algn="ctr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计划安排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7246" y="477466"/>
              <a:ext cx="11994624" cy="370800"/>
              <a:chOff x="77246" y="1535100"/>
              <a:chExt cx="11994624" cy="370800"/>
            </a:xfrm>
          </p:grpSpPr>
          <p:pic>
            <p:nvPicPr>
              <p:cNvPr id="13" name="Picture 2" descr="C:\Documents and Settings\tdz\桌面\橙色1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74974" y="1535100"/>
                <a:ext cx="1596896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C:\Documents and Settings\tdz\桌面\橙色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1813" y="1535100"/>
                <a:ext cx="1768035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 descr="C:\Documents and Settings\tdz\桌面\橙色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1986" y="1535100"/>
                <a:ext cx="1768035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3" descr="C:\Documents and Settings\tdz\桌面\橙色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46" y="1535100"/>
                <a:ext cx="1596896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161143095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126947" y="441411"/>
            <a:ext cx="10946495" cy="467893"/>
            <a:chOff x="1126800" y="441513"/>
            <a:chExt cx="10945070" cy="468001"/>
          </a:xfrm>
        </p:grpSpPr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4708800" y="441513"/>
              <a:ext cx="2772000" cy="468000"/>
            </a:xfrm>
            <a:prstGeom prst="round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solidFill>
                <a:srgbClr val="E6E6E6"/>
              </a:solidFill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项目进展</a:t>
              </a: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1126800" y="441513"/>
              <a:ext cx="2772000" cy="468000"/>
            </a:xfrm>
            <a:prstGeom prst="round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solidFill>
                <a:srgbClr val="E6E6E6"/>
              </a:solidFill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项目简介</a:t>
              </a: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8290800" y="441514"/>
              <a:ext cx="2772000" cy="468000"/>
            </a:xfrm>
            <a:prstGeom prst="roundRect">
              <a:avLst/>
            </a:prstGeom>
            <a:gradFill>
              <a:gsLst>
                <a:gs pos="33000">
                  <a:srgbClr val="F68426">
                    <a:lumMod val="60000"/>
                    <a:lumOff val="40000"/>
                  </a:srgbClr>
                </a:gs>
                <a:gs pos="100000">
                  <a:srgbClr val="F68426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0" rIns="0" anchor="ctr"/>
            <a:lstStyle/>
            <a:p>
              <a:pPr algn="ctr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计划安排</a:t>
              </a: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431986" y="477466"/>
              <a:ext cx="8639884" cy="370800"/>
              <a:chOff x="3431986" y="1535100"/>
              <a:chExt cx="8639884" cy="370800"/>
            </a:xfrm>
          </p:grpSpPr>
          <p:pic>
            <p:nvPicPr>
              <p:cNvPr id="15" name="Picture 2" descr="C:\Documents and Settings\tdz\桌面\橙色1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74974" y="1535100"/>
                <a:ext cx="1596896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4" descr="C:\Documents and Settings\tdz\桌面\橙色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1813" y="1535100"/>
                <a:ext cx="1768035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C:\Documents and Settings\tdz\桌面\橙色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1986" y="1535100"/>
                <a:ext cx="1768035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0" name="圆角矩形 19"/>
          <p:cNvSpPr/>
          <p:nvPr userDrawn="1"/>
        </p:nvSpPr>
        <p:spPr bwMode="auto">
          <a:xfrm>
            <a:off x="1180916" y="1701208"/>
            <a:ext cx="540070" cy="3959523"/>
          </a:xfrm>
          <a:prstGeom prst="roundRect">
            <a:avLst/>
          </a:prstGeom>
          <a:ln>
            <a:headEnd type="oval" w="med" len="med"/>
            <a:tailEnd/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122" name="Picture 2" descr="C:\Documents and Settings\tdz\桌面\橙色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12" y="5157606"/>
            <a:ext cx="371477" cy="159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Documents and Settings\tdz\桌面\橙色3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005" y="511082"/>
            <a:ext cx="371477" cy="177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8382" y="53576"/>
            <a:ext cx="1318853" cy="131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551853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92090" y="441411"/>
            <a:ext cx="11981352" cy="467893"/>
            <a:chOff x="92078" y="441513"/>
            <a:chExt cx="11979792" cy="468001"/>
          </a:xfrm>
        </p:grpSpPr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4708800" y="441513"/>
              <a:ext cx="2772000" cy="468000"/>
            </a:xfrm>
            <a:prstGeom prst="roundRect">
              <a:avLst/>
            </a:prstGeom>
            <a:gradFill>
              <a:gsLst>
                <a:gs pos="33000">
                  <a:srgbClr val="6DAA2D">
                    <a:lumMod val="60000"/>
                    <a:lumOff val="40000"/>
                  </a:srgbClr>
                </a:gs>
                <a:gs pos="100000">
                  <a:srgbClr val="6DAA2D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algn="ctr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项目进展</a:t>
              </a: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126800" y="441513"/>
              <a:ext cx="2772000" cy="468000"/>
            </a:xfrm>
            <a:prstGeom prst="round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solidFill>
                <a:srgbClr val="E6E6E6"/>
              </a:solidFill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项目简介</a:t>
              </a: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8290800" y="441514"/>
              <a:ext cx="2772000" cy="468000"/>
            </a:xfrm>
            <a:prstGeom prst="round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solidFill>
                <a:srgbClr val="E6E6E6"/>
              </a:solidFill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计划安排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92078" y="489307"/>
              <a:ext cx="11979792" cy="372300"/>
              <a:chOff x="98406" y="1533600"/>
              <a:chExt cx="11979792" cy="372300"/>
            </a:xfrm>
          </p:grpSpPr>
          <p:pic>
            <p:nvPicPr>
              <p:cNvPr id="11" name="Picture 2" descr="C:\Documents and Settings\tdz\桌面\绿1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81302" y="1533600"/>
                <a:ext cx="1596896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C:\Documents and Settings\tdz\桌面\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1310" y="1533600"/>
                <a:ext cx="1764866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C:\Documents and Settings\tdz\桌面\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1483" y="1535100"/>
                <a:ext cx="1764866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3" descr="C:\Documents and Settings\tdz\桌面\绿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06" y="1533600"/>
                <a:ext cx="1596896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523029258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126947" y="441411"/>
            <a:ext cx="10946495" cy="467893"/>
            <a:chOff x="1126800" y="441513"/>
            <a:chExt cx="10945070" cy="468001"/>
          </a:xfrm>
        </p:grpSpPr>
        <p:sp>
          <p:nvSpPr>
            <p:cNvPr id="3" name="Freeform 7"/>
            <p:cNvSpPr>
              <a:spLocks/>
            </p:cNvSpPr>
            <p:nvPr/>
          </p:nvSpPr>
          <p:spPr bwMode="auto">
            <a:xfrm>
              <a:off x="4708800" y="441513"/>
              <a:ext cx="2772000" cy="468000"/>
            </a:xfrm>
            <a:prstGeom prst="roundRect">
              <a:avLst/>
            </a:prstGeom>
            <a:gradFill>
              <a:gsLst>
                <a:gs pos="33000">
                  <a:srgbClr val="6DAA2D">
                    <a:lumMod val="60000"/>
                    <a:lumOff val="40000"/>
                  </a:srgbClr>
                </a:gs>
                <a:gs pos="100000">
                  <a:srgbClr val="6DAA2D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algn="ctr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项目进展</a:t>
              </a:r>
            </a:p>
          </p:txBody>
        </p:sp>
        <p:sp>
          <p:nvSpPr>
            <p:cNvPr id="4" name="Freeform 7"/>
            <p:cNvSpPr>
              <a:spLocks/>
            </p:cNvSpPr>
            <p:nvPr/>
          </p:nvSpPr>
          <p:spPr bwMode="auto">
            <a:xfrm>
              <a:off x="1126800" y="441513"/>
              <a:ext cx="2772000" cy="468000"/>
            </a:xfrm>
            <a:prstGeom prst="round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solidFill>
                <a:srgbClr val="E6E6E6"/>
              </a:solidFill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项目简介</a:t>
              </a: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8290800" y="441514"/>
              <a:ext cx="2772000" cy="468000"/>
            </a:xfrm>
            <a:prstGeom prst="round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solidFill>
                <a:srgbClr val="E6E6E6"/>
              </a:solidFill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计划安排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3435155" y="489307"/>
              <a:ext cx="8636715" cy="372300"/>
              <a:chOff x="3441483" y="1533600"/>
              <a:chExt cx="8636715" cy="372300"/>
            </a:xfrm>
          </p:grpSpPr>
          <p:pic>
            <p:nvPicPr>
              <p:cNvPr id="7" name="Picture 2" descr="C:\Documents and Settings\tdz\桌面\绿1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81302" y="1533600"/>
                <a:ext cx="1596896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4" descr="C:\Documents and Settings\tdz\桌面\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1310" y="1533600"/>
                <a:ext cx="1764866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C:\Documents and Settings\tdz\桌面\绿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1483" y="1535100"/>
                <a:ext cx="1764866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" name="圆角矩形 10"/>
          <p:cNvSpPr/>
          <p:nvPr userDrawn="1"/>
        </p:nvSpPr>
        <p:spPr bwMode="auto">
          <a:xfrm>
            <a:off x="1180916" y="1701208"/>
            <a:ext cx="540070" cy="3959523"/>
          </a:xfrm>
          <a:prstGeom prst="roundRect">
            <a:avLst/>
          </a:prstGeom>
          <a:ln>
            <a:headEnd type="oval" w="med" len="med"/>
            <a:tailEnd/>
          </a:ln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146" name="Picture 2" descr="C:\Documents and Settings\tdz\桌面\绿3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12" y="509294"/>
            <a:ext cx="371477" cy="176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Documents and Settings\tdz\桌面\绿2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12" y="5157606"/>
            <a:ext cx="371477" cy="159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8382" y="53576"/>
            <a:ext cx="1318853" cy="131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764909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1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4" y="273051"/>
            <a:ext cx="6815666" cy="5853114"/>
          </a:xfrm>
        </p:spPr>
        <p:txBody>
          <a:bodyPr/>
          <a:lstStyle>
            <a:lvl1pPr>
              <a:defRPr sz="3799"/>
            </a:lvl1pPr>
            <a:lvl2pPr>
              <a:defRPr sz="3399"/>
            </a:lvl2pPr>
            <a:lvl3pPr>
              <a:defRPr sz="2799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700"/>
            </a:lvl1pPr>
            <a:lvl2pPr marL="544156" indent="0">
              <a:buNone/>
              <a:defRPr sz="1400"/>
            </a:lvl2pPr>
            <a:lvl3pPr marL="1088311" indent="0">
              <a:buNone/>
              <a:defRPr sz="1200"/>
            </a:lvl3pPr>
            <a:lvl4pPr marL="1632467" indent="0">
              <a:buNone/>
              <a:defRPr sz="1100"/>
            </a:lvl4pPr>
            <a:lvl5pPr marL="2176623" indent="0">
              <a:buNone/>
              <a:defRPr sz="1100"/>
            </a:lvl5pPr>
            <a:lvl6pPr marL="2720779" indent="0">
              <a:buNone/>
              <a:defRPr sz="1100"/>
            </a:lvl6pPr>
            <a:lvl7pPr marL="3264935" indent="0">
              <a:buNone/>
              <a:defRPr sz="1100"/>
            </a:lvl7pPr>
            <a:lvl8pPr marL="3809090" indent="0">
              <a:buNone/>
              <a:defRPr sz="1100"/>
            </a:lvl8pPr>
            <a:lvl9pPr marL="4353246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7E3EAD-9ED6-4940-8953-2C4E47EACCA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675BBF-EA5B-4B26-867B-B22883E6B20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9165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342-A7F4-4582-96B9-A172847E2D88}" type="datetimeFigureOut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CFD4-AC0B-4D26-9765-9A315AE48D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4660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8" y="4800601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8" y="612776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799"/>
            </a:lvl1pPr>
            <a:lvl2pPr marL="544156" indent="0">
              <a:buNone/>
              <a:defRPr sz="3399"/>
            </a:lvl2pPr>
            <a:lvl3pPr marL="1088311" indent="0">
              <a:buNone/>
              <a:defRPr sz="2799"/>
            </a:lvl3pPr>
            <a:lvl4pPr marL="1632467" indent="0">
              <a:buNone/>
              <a:defRPr sz="2400"/>
            </a:lvl4pPr>
            <a:lvl5pPr marL="2176623" indent="0">
              <a:buNone/>
              <a:defRPr sz="2400"/>
            </a:lvl5pPr>
            <a:lvl6pPr marL="2720779" indent="0">
              <a:buNone/>
              <a:defRPr sz="2400"/>
            </a:lvl6pPr>
            <a:lvl7pPr marL="3264935" indent="0">
              <a:buNone/>
              <a:defRPr sz="2400"/>
            </a:lvl7pPr>
            <a:lvl8pPr marL="3809090" indent="0">
              <a:buNone/>
              <a:defRPr sz="2400"/>
            </a:lvl8pPr>
            <a:lvl9pPr marL="4353246" indent="0">
              <a:buNone/>
              <a:defRPr sz="24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8" y="5367339"/>
            <a:ext cx="7315200" cy="804862"/>
          </a:xfrm>
        </p:spPr>
        <p:txBody>
          <a:bodyPr/>
          <a:lstStyle>
            <a:lvl1pPr marL="0" indent="0">
              <a:buNone/>
              <a:defRPr sz="1700"/>
            </a:lvl1pPr>
            <a:lvl2pPr marL="544156" indent="0">
              <a:buNone/>
              <a:defRPr sz="1400"/>
            </a:lvl2pPr>
            <a:lvl3pPr marL="1088311" indent="0">
              <a:buNone/>
              <a:defRPr sz="1200"/>
            </a:lvl3pPr>
            <a:lvl4pPr marL="1632467" indent="0">
              <a:buNone/>
              <a:defRPr sz="1100"/>
            </a:lvl4pPr>
            <a:lvl5pPr marL="2176623" indent="0">
              <a:buNone/>
              <a:defRPr sz="1100"/>
            </a:lvl5pPr>
            <a:lvl6pPr marL="2720779" indent="0">
              <a:buNone/>
              <a:defRPr sz="1100"/>
            </a:lvl6pPr>
            <a:lvl7pPr marL="3264935" indent="0">
              <a:buNone/>
              <a:defRPr sz="1100"/>
            </a:lvl7pPr>
            <a:lvl8pPr marL="3809090" indent="0">
              <a:buNone/>
              <a:defRPr sz="1100"/>
            </a:lvl8pPr>
            <a:lvl9pPr marL="4353246" indent="0">
              <a:buNone/>
              <a:defRPr sz="11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C8A30-9833-4715-B4AF-F29C32DDE9C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0C1D1-6BD7-4C4F-80BD-07C233CD21E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33479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0B2A8B-C4C2-4C93-B65F-12EBAC94FCA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9AA19-66CE-4E3D-9BF2-EE4CDF4F3E6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56884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401464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 rot="5400000" flipV="1">
            <a:off x="5829301" y="-5601385"/>
            <a:ext cx="533400" cy="12192001"/>
          </a:xfrm>
          <a:prstGeom prst="rect">
            <a:avLst/>
          </a:prstGeom>
          <a:gradFill flip="none" rotWithShape="1">
            <a:gsLst>
              <a:gs pos="0">
                <a:srgbClr val="FF2BFB">
                  <a:alpha val="0"/>
                </a:srgbClr>
              </a:gs>
              <a:gs pos="100000">
                <a:srgbClr val="FF788A"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243215" y="171450"/>
            <a:ext cx="5289593" cy="646331"/>
            <a:chOff x="391805" y="171450"/>
            <a:chExt cx="5289593" cy="646331"/>
          </a:xfrm>
        </p:grpSpPr>
        <p:sp>
          <p:nvSpPr>
            <p:cNvPr id="7" name="文本框 6"/>
            <p:cNvSpPr txBox="1"/>
            <p:nvPr userDrawn="1"/>
          </p:nvSpPr>
          <p:spPr>
            <a:xfrm>
              <a:off x="1409075" y="217616"/>
              <a:ext cx="427232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>
                  <a:solidFill>
                    <a:schemeClr val="bg1"/>
                  </a:solidFill>
                  <a:latin typeface="锐字锐线俏皮简1.0" panose="02010604000000000000" pitchFamily="2" charset="-122"/>
                  <a:ea typeface="锐字锐线俏皮简1.0" panose="02010604000000000000" pitchFamily="2" charset="-122"/>
                </a:rPr>
                <a:t>How to use </a:t>
              </a:r>
              <a:r>
                <a:rPr lang="en-US" altLang="zh-CN" sz="3000" dirty="0" err="1">
                  <a:solidFill>
                    <a:schemeClr val="bg1"/>
                  </a:solidFill>
                  <a:latin typeface="锐字锐线俏皮简1.0" panose="02010604000000000000" pitchFamily="2" charset="-122"/>
                  <a:ea typeface="锐字锐线俏皮简1.0" panose="02010604000000000000" pitchFamily="2" charset="-122"/>
                </a:rPr>
                <a:t>FindBugs</a:t>
              </a:r>
              <a:r>
                <a:rPr lang="en-US" altLang="zh-CN" sz="3000" dirty="0">
                  <a:solidFill>
                    <a:schemeClr val="bg1"/>
                  </a:solidFill>
                  <a:latin typeface="锐字锐线俏皮简1.0" panose="02010604000000000000" pitchFamily="2" charset="-122"/>
                  <a:ea typeface="锐字锐线俏皮简1.0" panose="02010604000000000000" pitchFamily="2" charset="-122"/>
                </a:rPr>
                <a:t>?</a:t>
              </a:r>
              <a:endParaRPr lang="zh-CN" altLang="en-US" sz="3000" dirty="0">
                <a:solidFill>
                  <a:schemeClr val="bg1"/>
                </a:solidFill>
                <a:latin typeface="锐字锐线俏皮简1.0" panose="02010604000000000000" pitchFamily="2" charset="-122"/>
                <a:ea typeface="锐字锐线俏皮简1.0" panose="02010604000000000000" pitchFamily="2" charset="-122"/>
              </a:endParaRPr>
            </a:p>
          </p:txBody>
        </p:sp>
        <p:cxnSp>
          <p:nvCxnSpPr>
            <p:cNvPr id="8" name="直接连接符 7"/>
            <p:cNvCxnSpPr/>
            <p:nvPr userDrawn="1"/>
          </p:nvCxnSpPr>
          <p:spPr>
            <a:xfrm flipV="1">
              <a:off x="1246047" y="246648"/>
              <a:ext cx="0" cy="495935"/>
            </a:xfrm>
            <a:prstGeom prst="line">
              <a:avLst/>
            </a:prstGeom>
            <a:ln w="28575" cap="rnd">
              <a:gradFill flip="none" rotWithShape="1">
                <a:gsLst>
                  <a:gs pos="0">
                    <a:srgbClr val="FF2BFB"/>
                  </a:gs>
                  <a:gs pos="100000">
                    <a:srgbClr val="FF788A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 userDrawn="1"/>
          </p:nvSpPr>
          <p:spPr>
            <a:xfrm>
              <a:off x="391805" y="171450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3600" b="1" dirty="0">
                <a:solidFill>
                  <a:schemeClr val="bg1"/>
                </a:solidFill>
                <a:latin typeface="锐字锐线俏皮简1.0" panose="02010604000000000000" pitchFamily="2" charset="-122"/>
                <a:ea typeface="锐字锐线俏皮简1.0" panose="02010604000000000000" pitchFamily="2" charset="-122"/>
              </a:endParaRPr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0" y="0"/>
            <a:ext cx="45719" cy="6858000"/>
          </a:xfrm>
          <a:prstGeom prst="rect">
            <a:avLst/>
          </a:prstGeom>
          <a:gradFill flip="none" rotWithShape="1">
            <a:gsLst>
              <a:gs pos="0">
                <a:srgbClr val="FF2BFB"/>
              </a:gs>
              <a:gs pos="100000">
                <a:srgbClr val="FF788A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6" y="140646"/>
            <a:ext cx="838347" cy="7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639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85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342-A7F4-4582-96B9-A172847E2D88}" type="datetimeFigureOut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CFD4-AC0B-4D26-9765-9A315AE48D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236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342-A7F4-4582-96B9-A172847E2D88}" type="datetimeFigureOut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CFD4-AC0B-4D26-9765-9A315AE48D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996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342-A7F4-4582-96B9-A172847E2D88}" type="datetimeFigureOut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CFD4-AC0B-4D26-9765-9A315AE48D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5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342-A7F4-4582-96B9-A172847E2D88}" type="datetimeFigureOut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CFD4-AC0B-4D26-9765-9A315AE48D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712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342-A7F4-4582-96B9-A172847E2D88}" type="datetimeFigureOut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CFD4-AC0B-4D26-9765-9A315AE48D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659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342-A7F4-4582-96B9-A172847E2D88}" type="datetimeFigureOut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CFD4-AC0B-4D26-9765-9A315AE48D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46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342-A7F4-4582-96B9-A172847E2D88}" type="datetimeFigureOut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CCFD4-AC0B-4D26-9765-9A315AE48D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972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F2342-A7F4-4582-96B9-A172847E2D88}" type="datetimeFigureOut">
              <a:rPr lang="zh-CN" altLang="en-US" smtClean="0"/>
              <a:t>2017/4/24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CCFD4-AC0B-4D26-9765-9A315AE48D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16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10138" y="275167"/>
            <a:ext cx="10971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853" tIns="54426" rIns="108853" bIns="5442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10138" y="1599596"/>
            <a:ext cx="10971725" cy="4526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853" tIns="54426" rIns="108853" bIns="544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0138" y="6356048"/>
            <a:ext cx="2843725" cy="365881"/>
          </a:xfrm>
          <a:prstGeom prst="rect">
            <a:avLst/>
          </a:prstGeom>
        </p:spPr>
        <p:txBody>
          <a:bodyPr vert="horz" lIns="108853" tIns="54426" rIns="108853" bIns="54426" rtlCol="0" anchor="ctr"/>
          <a:lstStyle>
            <a:lvl1pPr algn="l" defTabSz="1088311"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97E2F1B-98B9-4171-9285-DF191A9EF1C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2017/4/24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139" y="6356048"/>
            <a:ext cx="3859724" cy="365881"/>
          </a:xfrm>
          <a:prstGeom prst="rect">
            <a:avLst/>
          </a:prstGeom>
        </p:spPr>
        <p:txBody>
          <a:bodyPr vert="horz" lIns="108853" tIns="54426" rIns="108853" bIns="54426" rtlCol="0" anchor="ctr"/>
          <a:lstStyle>
            <a:lvl1pPr algn="ctr" defTabSz="1088311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8138" y="6356048"/>
            <a:ext cx="2843725" cy="365881"/>
          </a:xfrm>
          <a:prstGeom prst="rect">
            <a:avLst/>
          </a:prstGeom>
        </p:spPr>
        <p:txBody>
          <a:bodyPr vert="horz" lIns="108853" tIns="54426" rIns="108853" bIns="54426" rtlCol="0" anchor="ctr"/>
          <a:lstStyle>
            <a:lvl1pPr algn="r" defTabSz="1088311"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439B9A0-7CC3-47E5-ABED-8AA023B92FD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19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 thruBlk="1"/>
  </p:transition>
  <p:txStyles>
    <p:titleStyle>
      <a:lvl1pPr algn="ctr" defTabSz="1087472" rtl="0" fontAlgn="base">
        <a:spcBef>
          <a:spcPct val="0"/>
        </a:spcBef>
        <a:spcAft>
          <a:spcPct val="0"/>
        </a:spcAft>
        <a:defRPr sz="5199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087472" rtl="0" fontAlgn="base">
        <a:spcBef>
          <a:spcPct val="0"/>
        </a:spcBef>
        <a:spcAft>
          <a:spcPct val="0"/>
        </a:spcAft>
        <a:defRPr sz="5199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1087472" rtl="0" fontAlgn="base">
        <a:spcBef>
          <a:spcPct val="0"/>
        </a:spcBef>
        <a:spcAft>
          <a:spcPct val="0"/>
        </a:spcAft>
        <a:defRPr sz="5199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1087472" rtl="0" fontAlgn="base">
        <a:spcBef>
          <a:spcPct val="0"/>
        </a:spcBef>
        <a:spcAft>
          <a:spcPct val="0"/>
        </a:spcAft>
        <a:defRPr sz="5199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1087472" rtl="0" fontAlgn="base">
        <a:spcBef>
          <a:spcPct val="0"/>
        </a:spcBef>
        <a:spcAft>
          <a:spcPct val="0"/>
        </a:spcAft>
        <a:defRPr sz="5199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03078" algn="ctr" defTabSz="1087472" rtl="0" fontAlgn="base">
        <a:spcBef>
          <a:spcPct val="0"/>
        </a:spcBef>
        <a:spcAft>
          <a:spcPct val="0"/>
        </a:spcAft>
        <a:defRPr sz="5199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806157" algn="ctr" defTabSz="1087472" rtl="0" fontAlgn="base">
        <a:spcBef>
          <a:spcPct val="0"/>
        </a:spcBef>
        <a:spcAft>
          <a:spcPct val="0"/>
        </a:spcAft>
        <a:defRPr sz="5199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209235" algn="ctr" defTabSz="1087472" rtl="0" fontAlgn="base">
        <a:spcBef>
          <a:spcPct val="0"/>
        </a:spcBef>
        <a:spcAft>
          <a:spcPct val="0"/>
        </a:spcAft>
        <a:defRPr sz="5199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612313" algn="ctr" defTabSz="1087472" rtl="0" fontAlgn="base">
        <a:spcBef>
          <a:spcPct val="0"/>
        </a:spcBef>
        <a:spcAft>
          <a:spcPct val="0"/>
        </a:spcAft>
        <a:defRPr sz="5199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407278" indent="-407278" algn="l" defTabSz="1087472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799" kern="1200">
          <a:solidFill>
            <a:schemeClr val="tx1"/>
          </a:solidFill>
          <a:latin typeface="+mn-lt"/>
          <a:ea typeface="+mn-ea"/>
          <a:cs typeface="+mn-cs"/>
        </a:defRPr>
      </a:lvl1pPr>
      <a:lvl2pPr marL="883134" indent="-340098" algn="l" defTabSz="1087472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3399" kern="1200">
          <a:solidFill>
            <a:schemeClr val="tx1"/>
          </a:solidFill>
          <a:latin typeface="+mn-lt"/>
          <a:ea typeface="+mn-ea"/>
          <a:cs typeface="+mn-cs"/>
        </a:defRPr>
      </a:lvl2pPr>
      <a:lvl3pPr marL="1360389" indent="-271518" algn="l" defTabSz="1087472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3pPr>
      <a:lvl4pPr marL="1903425" indent="-271518" algn="l" defTabSz="1087472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7861" indent="-271518" algn="l" defTabSz="1087472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856" indent="-272078" algn="l" defTabSz="108831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012" indent="-272078" algn="l" defTabSz="108831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168" indent="-272078" algn="l" defTabSz="108831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324" indent="-272078" algn="l" defTabSz="108831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1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56" algn="l" defTabSz="108831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11" algn="l" defTabSz="108831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67" algn="l" defTabSz="108831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623" algn="l" defTabSz="108831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79" algn="l" defTabSz="108831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935" algn="l" defTabSz="108831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90" algn="l" defTabSz="108831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246" algn="l" defTabSz="108831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7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106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5.jp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8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9.jp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34.jpg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yefulpresentations.co.uk/" TargetMode="External"/><Relationship Id="rId2" Type="http://schemas.openxmlformats.org/officeDocument/2006/relationships/hyperlink" Target="mailto:info@eyefulpresentations.co.uk" TargetMode="Externa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9.jp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9.jp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96633" y="2209121"/>
            <a:ext cx="1799583" cy="179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55583" y="2740494"/>
            <a:ext cx="4865434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217">
              <a:defRPr/>
            </a:pPr>
            <a:r>
              <a:rPr lang="zh-CN" altLang="en-US" sz="3200" b="1" kern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移动会议白板</a:t>
            </a:r>
            <a:endParaRPr lang="en-US" altLang="zh-CN" sz="3200" b="1" kern="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  <a:p>
            <a:pPr defTabSz="914217">
              <a:defRPr/>
            </a:pPr>
            <a:r>
              <a:rPr lang="en-US" altLang="zh-CN" sz="2400" b="1" kern="0" dirty="0">
                <a:solidFill>
                  <a:srgbClr val="FC62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25400" stA="30000" endPos="30000" dist="508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Movable Meeting Whiteboard</a:t>
            </a:r>
            <a:endParaRPr lang="zh-CN" altLang="en-US" sz="2400" b="1" kern="0" dirty="0">
              <a:solidFill>
                <a:srgbClr val="FC62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25400" stA="30000" endPos="30000" dist="508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4251241" y="2188796"/>
            <a:ext cx="53207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217"/>
            <a:r>
              <a:rPr lang="zh-CN" altLang="en-US" sz="1600" i="1" kern="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软件开发实践</a:t>
            </a:r>
            <a:r>
              <a:rPr lang="en-US" altLang="zh-CN" sz="1600" i="1" kern="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	Software Engineering Practice</a:t>
            </a:r>
            <a:endParaRPr lang="zh-CN" altLang="en-US" sz="1600" i="1" kern="0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224225" y="3917889"/>
            <a:ext cx="53438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defTabSz="914217" eaLnBrk="1" hangingPunct="1"/>
            <a:r>
              <a:rPr lang="zh-CN" altLang="en-US" sz="1600" kern="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组长：李浩然</a:t>
            </a:r>
            <a:r>
              <a:rPr lang="en-US" altLang="zh-CN" sz="1600" kern="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	</a:t>
            </a:r>
            <a:r>
              <a:rPr lang="zh-CN" altLang="en-US" sz="1600" kern="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小组成员：龙孟麒、刘畅</a:t>
            </a:r>
            <a:endParaRPr lang="en-US" altLang="zh-CN" sz="1600" kern="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  <a:p>
            <a:pPr defTabSz="914217" eaLnBrk="1" hangingPunct="1"/>
            <a:r>
              <a:rPr lang="en-US" altLang="zh-CN" sz="1600" kern="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			  </a:t>
            </a:r>
            <a:r>
              <a:rPr lang="zh-CN" altLang="en-US" sz="1600" kern="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张凯博、张翀景</a:t>
            </a:r>
            <a:endParaRPr lang="en-US" altLang="zh-CN" sz="1600" kern="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  <a:cs typeface="Tahoma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224225" y="3657569"/>
            <a:ext cx="5782236" cy="108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4224225" y="4739855"/>
            <a:ext cx="4103506" cy="495399"/>
            <a:chOff x="403607" y="6173846"/>
            <a:chExt cx="4104456" cy="495514"/>
          </a:xfrm>
        </p:grpSpPr>
        <p:sp>
          <p:nvSpPr>
            <p:cNvPr id="26" name="Text Box 62"/>
            <p:cNvSpPr txBox="1">
              <a:spLocks noChangeArrowheads="1"/>
            </p:cNvSpPr>
            <p:nvPr/>
          </p:nvSpPr>
          <p:spPr bwMode="auto">
            <a:xfrm>
              <a:off x="828349" y="6252326"/>
              <a:ext cx="3679714" cy="338554"/>
            </a:xfrm>
            <a:prstGeom prst="rect">
              <a:avLst/>
            </a:prstGeom>
            <a:noFill/>
            <a:effectLst>
              <a:reflection blurRad="6350" stA="50000" endA="300" endPos="38500" dist="50800" dir="5400000" sy="-100000" algn="bl" rotWithShape="0"/>
            </a:effec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defTabSz="914400" eaLnBrk="1" latinLnBrk="0" hangingPunct="1">
                <a:defRPr sz="1800">
                  <a:solidFill>
                    <a:schemeClr val="bg2">
                      <a:lumMod val="25000"/>
                    </a:schemeClr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defRPr>
              </a:lvl1pPr>
              <a:lvl2pPr defTabSz="914400" eaLnBrk="1" latinLnBrk="0" hangingPunct="1">
                <a:defRPr sz="1800">
                  <a:latin typeface="+mn-lt"/>
                  <a:ea typeface="+mn-ea"/>
                </a:defRPr>
              </a:lvl2pPr>
              <a:lvl3pPr defTabSz="914400" eaLnBrk="1" latinLnBrk="0" hangingPunct="1">
                <a:defRPr sz="1800">
                  <a:latin typeface="+mn-lt"/>
                  <a:ea typeface="+mn-ea"/>
                </a:defRPr>
              </a:lvl3pPr>
              <a:lvl4pPr defTabSz="914400" eaLnBrk="1" latinLnBrk="0" hangingPunct="1">
                <a:defRPr sz="1800">
                  <a:latin typeface="+mn-lt"/>
                  <a:ea typeface="+mn-ea"/>
                </a:defRPr>
              </a:lvl4pPr>
              <a:lvl5pPr defTabSz="914400" eaLnBrk="1" latinLnBrk="0" hangingPunct="1">
                <a:defRPr sz="1800">
                  <a:latin typeface="+mn-lt"/>
                  <a:ea typeface="+mn-ea"/>
                </a:defRPr>
              </a:lvl5pPr>
              <a:lvl6pPr>
                <a:defRPr sz="1800">
                  <a:latin typeface="+mn-lt"/>
                  <a:ea typeface="+mn-ea"/>
                </a:defRPr>
              </a:lvl6pPr>
              <a:lvl7pPr>
                <a:defRPr sz="1800">
                  <a:latin typeface="+mn-lt"/>
                  <a:ea typeface="+mn-ea"/>
                </a:defRPr>
              </a:lvl7pPr>
              <a:lvl8pPr>
                <a:defRPr sz="1800">
                  <a:latin typeface="+mn-lt"/>
                  <a:ea typeface="+mn-ea"/>
                </a:defRPr>
              </a:lvl8pPr>
              <a:lvl9pPr>
                <a:defRPr sz="1800">
                  <a:latin typeface="+mn-lt"/>
                  <a:ea typeface="+mn-ea"/>
                </a:defRPr>
              </a:lvl9pPr>
            </a:lstStyle>
            <a:p>
              <a:pPr defTabSz="914217"/>
              <a:r>
                <a:rPr lang="en-GB" altLang="zh-CN" sz="1600" kern="0" dirty="0">
                  <a:solidFill>
                    <a:prstClr val="white">
                      <a:lumMod val="6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SOFTWARE ENGINEERING COLLEGE </a:t>
              </a:r>
            </a:p>
          </p:txBody>
        </p:sp>
        <p:pic>
          <p:nvPicPr>
            <p:cNvPr id="27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3607" y="6173846"/>
              <a:ext cx="495514" cy="495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7211893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3" presetClass="entr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5302" y="-736600"/>
            <a:ext cx="609600" cy="609600"/>
          </a:xfrm>
          <a:prstGeom prst="rect">
            <a:avLst/>
          </a:prstGeom>
        </p:spPr>
      </p:pic>
      <p:pic>
        <p:nvPicPr>
          <p:cNvPr id="14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2586" y="-736600"/>
            <a:ext cx="609600" cy="609600"/>
          </a:xfrm>
          <a:prstGeom prst="rect">
            <a:avLst/>
          </a:prstGeom>
        </p:spPr>
      </p:pic>
      <p:sp>
        <p:nvSpPr>
          <p:cNvPr id="15" name="TextBox 1"/>
          <p:cNvSpPr txBox="1"/>
          <p:nvPr/>
        </p:nvSpPr>
        <p:spPr>
          <a:xfrm>
            <a:off x="1252800" y="2277666"/>
            <a:ext cx="461665" cy="2880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1800" kern="0" spc="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构件级描述</a:t>
            </a:r>
            <a:endParaRPr lang="en-US" sz="1800" kern="0" spc="2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1947143" y="1088431"/>
            <a:ext cx="0" cy="492934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1960566" y="973794"/>
            <a:ext cx="8684736" cy="3775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947143" y="1088431"/>
            <a:ext cx="0" cy="492934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1960566" y="973794"/>
            <a:ext cx="8684736" cy="3775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4596" y="1135245"/>
            <a:ext cx="7085230" cy="5165887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>
          <a:xfrm>
            <a:off x="2291582" y="6409508"/>
            <a:ext cx="3672000" cy="0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2291582" y="2637706"/>
            <a:ext cx="0" cy="3663426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11806600" y="1629594"/>
            <a:ext cx="1406" cy="864096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55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5302" y="-736600"/>
            <a:ext cx="609600" cy="609600"/>
          </a:xfrm>
          <a:prstGeom prst="rect">
            <a:avLst/>
          </a:prstGeom>
        </p:spPr>
      </p:pic>
      <p:pic>
        <p:nvPicPr>
          <p:cNvPr id="14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2586" y="-736600"/>
            <a:ext cx="609600" cy="609600"/>
          </a:xfrm>
          <a:prstGeom prst="rect">
            <a:avLst/>
          </a:prstGeom>
        </p:spPr>
      </p:pic>
      <p:sp>
        <p:nvSpPr>
          <p:cNvPr id="15" name="TextBox 1"/>
          <p:cNvSpPr txBox="1"/>
          <p:nvPr/>
        </p:nvSpPr>
        <p:spPr>
          <a:xfrm>
            <a:off x="1252800" y="2277666"/>
            <a:ext cx="461665" cy="2880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kern="0" spc="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系统结构图</a:t>
            </a:r>
            <a:endParaRPr lang="en-US" sz="1800" kern="0" spc="2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1947143" y="1088431"/>
            <a:ext cx="0" cy="492934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1960566" y="973794"/>
            <a:ext cx="8684736" cy="3775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3315809" y="1088431"/>
            <a:ext cx="5606519" cy="5449320"/>
            <a:chOff x="42672" y="1923689"/>
            <a:chExt cx="5035749" cy="4894554"/>
          </a:xfrm>
        </p:grpSpPr>
        <p:sp>
          <p:nvSpPr>
            <p:cNvPr id="8" name="矩形: 圆角 7"/>
            <p:cNvSpPr/>
            <p:nvPr/>
          </p:nvSpPr>
          <p:spPr>
            <a:xfrm>
              <a:off x="42672" y="4767527"/>
              <a:ext cx="934228" cy="23618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移动会议白板</a:t>
              </a:r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1313430" y="4308008"/>
              <a:ext cx="934228" cy="23618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数据库模块</a:t>
              </a:r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308936" y="2878227"/>
              <a:ext cx="934228" cy="23618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客户端模块</a:t>
              </a:r>
            </a:p>
          </p:txBody>
        </p:sp>
        <p:sp>
          <p:nvSpPr>
            <p:cNvPr id="11" name="矩形: 圆角 10"/>
            <p:cNvSpPr/>
            <p:nvPr/>
          </p:nvSpPr>
          <p:spPr>
            <a:xfrm>
              <a:off x="2608556" y="2324513"/>
              <a:ext cx="1120241" cy="236181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登录模块</a:t>
              </a:r>
            </a:p>
          </p:txBody>
        </p:sp>
        <p:sp>
          <p:nvSpPr>
            <p:cNvPr id="12" name="矩形: 圆角 11"/>
            <p:cNvSpPr/>
            <p:nvPr/>
          </p:nvSpPr>
          <p:spPr>
            <a:xfrm>
              <a:off x="2608556" y="1941295"/>
              <a:ext cx="1120236" cy="236181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注册模块</a:t>
              </a:r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2608556" y="2709319"/>
              <a:ext cx="1120240" cy="236181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会议模块</a:t>
              </a:r>
            </a:p>
          </p:txBody>
        </p:sp>
        <p:sp>
          <p:nvSpPr>
            <p:cNvPr id="17" name="矩形: 圆角 16"/>
            <p:cNvSpPr/>
            <p:nvPr/>
          </p:nvSpPr>
          <p:spPr>
            <a:xfrm>
              <a:off x="2611685" y="3099586"/>
              <a:ext cx="1104915" cy="236181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会议笔记模块</a:t>
              </a:r>
            </a:p>
          </p:txBody>
        </p:sp>
        <p:sp>
          <p:nvSpPr>
            <p:cNvPr id="18" name="矩形: 圆角 17"/>
            <p:cNvSpPr/>
            <p:nvPr/>
          </p:nvSpPr>
          <p:spPr>
            <a:xfrm>
              <a:off x="2602923" y="3922699"/>
              <a:ext cx="1104914" cy="236181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个人管理模块</a:t>
              </a:r>
            </a:p>
          </p:txBody>
        </p:sp>
        <p:sp>
          <p:nvSpPr>
            <p:cNvPr id="19" name="矩形: 圆角 18"/>
            <p:cNvSpPr/>
            <p:nvPr/>
          </p:nvSpPr>
          <p:spPr>
            <a:xfrm>
              <a:off x="2602923" y="3499557"/>
              <a:ext cx="1120240" cy="23618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白板模块</a:t>
              </a:r>
            </a:p>
          </p:txBody>
        </p:sp>
        <p:sp>
          <p:nvSpPr>
            <p:cNvPr id="20" name="矩形: 圆角 19"/>
            <p:cNvSpPr/>
            <p:nvPr/>
          </p:nvSpPr>
          <p:spPr>
            <a:xfrm>
              <a:off x="4225656" y="2625471"/>
              <a:ext cx="792889" cy="23618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013" dirty="0"/>
                <a:t>PPT</a:t>
              </a:r>
              <a:r>
                <a:rPr lang="zh-CN" altLang="en-US" sz="1013" dirty="0"/>
                <a:t>共享</a:t>
              </a:r>
            </a:p>
          </p:txBody>
        </p:sp>
        <p:sp>
          <p:nvSpPr>
            <p:cNvPr id="21" name="矩形: 圆角 20"/>
            <p:cNvSpPr/>
            <p:nvPr/>
          </p:nvSpPr>
          <p:spPr>
            <a:xfrm>
              <a:off x="4225655" y="2958456"/>
              <a:ext cx="792889" cy="23618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图像绘制</a:t>
              </a:r>
            </a:p>
          </p:txBody>
        </p:sp>
        <p:sp>
          <p:nvSpPr>
            <p:cNvPr id="22" name="矩形: 圆角 21"/>
            <p:cNvSpPr/>
            <p:nvPr/>
          </p:nvSpPr>
          <p:spPr>
            <a:xfrm>
              <a:off x="4214614" y="3957411"/>
              <a:ext cx="798410" cy="23618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白板保存</a:t>
              </a:r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4225655" y="3291441"/>
              <a:ext cx="792889" cy="23618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图片插入</a:t>
              </a:r>
            </a:p>
          </p:txBody>
        </p:sp>
        <p:sp>
          <p:nvSpPr>
            <p:cNvPr id="24" name="矩形: 圆角 23"/>
            <p:cNvSpPr/>
            <p:nvPr/>
          </p:nvSpPr>
          <p:spPr>
            <a:xfrm>
              <a:off x="4220135" y="3633152"/>
              <a:ext cx="792889" cy="23618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文字插入</a:t>
              </a:r>
            </a:p>
          </p:txBody>
        </p:sp>
        <p:sp>
          <p:nvSpPr>
            <p:cNvPr id="25" name="矩形: 圆角 24"/>
            <p:cNvSpPr/>
            <p:nvPr/>
          </p:nvSpPr>
          <p:spPr>
            <a:xfrm>
              <a:off x="4214614" y="1923689"/>
              <a:ext cx="798410" cy="236181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召集会议</a:t>
              </a:r>
            </a:p>
          </p:txBody>
        </p:sp>
        <p:sp>
          <p:nvSpPr>
            <p:cNvPr id="28" name="矩形: 圆角 27"/>
            <p:cNvSpPr/>
            <p:nvPr/>
          </p:nvSpPr>
          <p:spPr>
            <a:xfrm>
              <a:off x="4214614" y="2311156"/>
              <a:ext cx="798410" cy="236181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参与会议</a:t>
              </a:r>
            </a:p>
          </p:txBody>
        </p:sp>
        <p:cxnSp>
          <p:nvCxnSpPr>
            <p:cNvPr id="29" name="直接连接符 28"/>
            <p:cNvCxnSpPr>
              <a:cxnSpLocks/>
            </p:cNvCxnSpPr>
            <p:nvPr/>
          </p:nvCxnSpPr>
          <p:spPr>
            <a:xfrm flipV="1">
              <a:off x="2234447" y="2996316"/>
              <a:ext cx="163737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2398184" y="2056733"/>
              <a:ext cx="0" cy="20017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endCxn id="12" idx="1"/>
            </p:cNvCxnSpPr>
            <p:nvPr/>
          </p:nvCxnSpPr>
          <p:spPr>
            <a:xfrm>
              <a:off x="2398184" y="2056733"/>
              <a:ext cx="210372" cy="265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endCxn id="11" idx="1"/>
            </p:cNvCxnSpPr>
            <p:nvPr/>
          </p:nvCxnSpPr>
          <p:spPr>
            <a:xfrm>
              <a:off x="2398184" y="2442603"/>
              <a:ext cx="210372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2405845" y="2825820"/>
              <a:ext cx="210372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2404280" y="3220336"/>
              <a:ext cx="210372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2392551" y="3615288"/>
              <a:ext cx="210372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2398183" y="4055616"/>
              <a:ext cx="210372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16" idx="3"/>
            </p:cNvCxnSpPr>
            <p:nvPr/>
          </p:nvCxnSpPr>
          <p:spPr>
            <a:xfrm flipV="1">
              <a:off x="3728796" y="2825820"/>
              <a:ext cx="159433" cy="159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3891413" y="2255502"/>
              <a:ext cx="0" cy="57214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3888229" y="2250178"/>
              <a:ext cx="12801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cxnSpLocks/>
            </p:cNvCxnSpPr>
            <p:nvPr/>
          </p:nvCxnSpPr>
          <p:spPr>
            <a:xfrm>
              <a:off x="4022341" y="2050637"/>
              <a:ext cx="0" cy="38587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cxnSpLocks/>
            </p:cNvCxnSpPr>
            <p:nvPr/>
          </p:nvCxnSpPr>
          <p:spPr>
            <a:xfrm>
              <a:off x="4016245" y="2041779"/>
              <a:ext cx="198369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>
              <a:cxnSpLocks/>
              <a:endCxn id="28" idx="1"/>
            </p:cNvCxnSpPr>
            <p:nvPr/>
          </p:nvCxnSpPr>
          <p:spPr>
            <a:xfrm>
              <a:off x="4016245" y="2429246"/>
              <a:ext cx="198369" cy="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: 圆角 42"/>
            <p:cNvSpPr/>
            <p:nvPr/>
          </p:nvSpPr>
          <p:spPr>
            <a:xfrm>
              <a:off x="1314630" y="6360284"/>
              <a:ext cx="934228" cy="23618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管理模块</a:t>
              </a:r>
            </a:p>
          </p:txBody>
        </p:sp>
        <p:sp>
          <p:nvSpPr>
            <p:cNvPr id="44" name="矩形: 圆角 43"/>
            <p:cNvSpPr/>
            <p:nvPr/>
          </p:nvSpPr>
          <p:spPr>
            <a:xfrm>
              <a:off x="2611284" y="6094377"/>
              <a:ext cx="1104915" cy="236181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日志管理模块</a:t>
              </a:r>
            </a:p>
          </p:txBody>
        </p:sp>
        <p:sp>
          <p:nvSpPr>
            <p:cNvPr id="45" name="矩形: 圆角 44"/>
            <p:cNvSpPr/>
            <p:nvPr/>
          </p:nvSpPr>
          <p:spPr>
            <a:xfrm>
              <a:off x="2611284" y="6599799"/>
              <a:ext cx="1104915" cy="21844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用户管理模块</a:t>
              </a:r>
            </a:p>
          </p:txBody>
        </p:sp>
        <p:cxnSp>
          <p:nvCxnSpPr>
            <p:cNvPr id="46" name="连接符: 肘形 45"/>
            <p:cNvCxnSpPr>
              <a:stCxn id="43" idx="3"/>
              <a:endCxn id="44" idx="1"/>
            </p:cNvCxnSpPr>
            <p:nvPr/>
          </p:nvCxnSpPr>
          <p:spPr>
            <a:xfrm flipV="1">
              <a:off x="2248858" y="6212468"/>
              <a:ext cx="362426" cy="265907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连接符: 肘形 46"/>
            <p:cNvCxnSpPr>
              <a:cxnSpLocks/>
              <a:stCxn id="43" idx="3"/>
            </p:cNvCxnSpPr>
            <p:nvPr/>
          </p:nvCxnSpPr>
          <p:spPr>
            <a:xfrm>
              <a:off x="2248858" y="6478375"/>
              <a:ext cx="359759" cy="230646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: 圆角 47"/>
            <p:cNvSpPr/>
            <p:nvPr/>
          </p:nvSpPr>
          <p:spPr>
            <a:xfrm>
              <a:off x="1313430" y="5197673"/>
              <a:ext cx="934228" cy="23618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服务端模块</a:t>
              </a:r>
            </a:p>
          </p:txBody>
        </p:sp>
        <p:sp>
          <p:nvSpPr>
            <p:cNvPr id="49" name="矩形: 圆角 48"/>
            <p:cNvSpPr/>
            <p:nvPr/>
          </p:nvSpPr>
          <p:spPr>
            <a:xfrm>
              <a:off x="4135826" y="4654327"/>
              <a:ext cx="934228" cy="236181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会议数据模块</a:t>
              </a:r>
            </a:p>
          </p:txBody>
        </p:sp>
        <p:sp>
          <p:nvSpPr>
            <p:cNvPr id="50" name="矩形: 圆角 49"/>
            <p:cNvSpPr/>
            <p:nvPr/>
          </p:nvSpPr>
          <p:spPr>
            <a:xfrm>
              <a:off x="4135826" y="4300538"/>
              <a:ext cx="934228" cy="236181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用户数据模块</a:t>
              </a:r>
            </a:p>
          </p:txBody>
        </p:sp>
        <p:sp>
          <p:nvSpPr>
            <p:cNvPr id="51" name="矩形: 圆角 50"/>
            <p:cNvSpPr/>
            <p:nvPr/>
          </p:nvSpPr>
          <p:spPr>
            <a:xfrm>
              <a:off x="4135826" y="5003708"/>
              <a:ext cx="934228" cy="236181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白板数据模块</a:t>
              </a:r>
            </a:p>
          </p:txBody>
        </p:sp>
        <p:cxnSp>
          <p:nvCxnSpPr>
            <p:cNvPr id="52" name="连接符: 肘形 51"/>
            <p:cNvCxnSpPr>
              <a:stCxn id="56" idx="3"/>
              <a:endCxn id="50" idx="1"/>
            </p:cNvCxnSpPr>
            <p:nvPr/>
          </p:nvCxnSpPr>
          <p:spPr>
            <a:xfrm flipV="1">
              <a:off x="3716199" y="4418629"/>
              <a:ext cx="419627" cy="354392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连接符: 肘形 52"/>
            <p:cNvCxnSpPr>
              <a:stCxn id="56" idx="3"/>
              <a:endCxn id="49" idx="1"/>
            </p:cNvCxnSpPr>
            <p:nvPr/>
          </p:nvCxnSpPr>
          <p:spPr>
            <a:xfrm flipV="1">
              <a:off x="3716199" y="4772418"/>
              <a:ext cx="419627" cy="603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连接符: 肘形 53"/>
            <p:cNvCxnSpPr>
              <a:stCxn id="56" idx="3"/>
              <a:endCxn id="51" idx="1"/>
            </p:cNvCxnSpPr>
            <p:nvPr/>
          </p:nvCxnSpPr>
          <p:spPr>
            <a:xfrm>
              <a:off x="3716199" y="4773021"/>
              <a:ext cx="419627" cy="348778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: 圆角 54"/>
            <p:cNvSpPr/>
            <p:nvPr/>
          </p:nvSpPr>
          <p:spPr>
            <a:xfrm>
              <a:off x="2611284" y="5196151"/>
              <a:ext cx="1104915" cy="236181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控制层模块</a:t>
              </a:r>
            </a:p>
          </p:txBody>
        </p:sp>
        <p:sp>
          <p:nvSpPr>
            <p:cNvPr id="56" name="矩形: 圆角 55"/>
            <p:cNvSpPr/>
            <p:nvPr/>
          </p:nvSpPr>
          <p:spPr>
            <a:xfrm>
              <a:off x="2611285" y="4654930"/>
              <a:ext cx="1104914" cy="236181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数据持久层模块</a:t>
              </a:r>
            </a:p>
          </p:txBody>
        </p:sp>
        <p:sp>
          <p:nvSpPr>
            <p:cNvPr id="57" name="矩形: 圆角 56"/>
            <p:cNvSpPr/>
            <p:nvPr/>
          </p:nvSpPr>
          <p:spPr>
            <a:xfrm>
              <a:off x="2611284" y="5702908"/>
              <a:ext cx="1104915" cy="236181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服务层模块</a:t>
              </a:r>
            </a:p>
          </p:txBody>
        </p:sp>
        <p:sp>
          <p:nvSpPr>
            <p:cNvPr id="58" name="矩形: 圆角 57"/>
            <p:cNvSpPr/>
            <p:nvPr/>
          </p:nvSpPr>
          <p:spPr>
            <a:xfrm>
              <a:off x="4144193" y="5371137"/>
              <a:ext cx="934228" cy="236181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用户服务模块</a:t>
              </a:r>
            </a:p>
          </p:txBody>
        </p:sp>
        <p:sp>
          <p:nvSpPr>
            <p:cNvPr id="59" name="矩形: 圆角 58"/>
            <p:cNvSpPr/>
            <p:nvPr/>
          </p:nvSpPr>
          <p:spPr>
            <a:xfrm>
              <a:off x="4144193" y="6028303"/>
              <a:ext cx="934228" cy="236181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会议服务模块</a:t>
              </a:r>
            </a:p>
          </p:txBody>
        </p:sp>
        <p:sp>
          <p:nvSpPr>
            <p:cNvPr id="60" name="矩形: 圆角 59"/>
            <p:cNvSpPr/>
            <p:nvPr/>
          </p:nvSpPr>
          <p:spPr>
            <a:xfrm>
              <a:off x="4144193" y="5699720"/>
              <a:ext cx="934228" cy="236181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13" dirty="0"/>
                <a:t>白板服务模块</a:t>
              </a:r>
            </a:p>
          </p:txBody>
        </p:sp>
        <p:cxnSp>
          <p:nvCxnSpPr>
            <p:cNvPr id="61" name="连接符: 肘形 60"/>
            <p:cNvCxnSpPr>
              <a:stCxn id="57" idx="3"/>
              <a:endCxn id="58" idx="1"/>
            </p:cNvCxnSpPr>
            <p:nvPr/>
          </p:nvCxnSpPr>
          <p:spPr>
            <a:xfrm flipV="1">
              <a:off x="3716199" y="5489228"/>
              <a:ext cx="427994" cy="331771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连接符: 肘形 61"/>
            <p:cNvCxnSpPr>
              <a:stCxn id="57" idx="3"/>
              <a:endCxn id="60" idx="1"/>
            </p:cNvCxnSpPr>
            <p:nvPr/>
          </p:nvCxnSpPr>
          <p:spPr>
            <a:xfrm flipV="1">
              <a:off x="3716199" y="5817811"/>
              <a:ext cx="427994" cy="3188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连接符: 肘形 62"/>
            <p:cNvCxnSpPr>
              <a:stCxn id="57" idx="3"/>
              <a:endCxn id="59" idx="1"/>
            </p:cNvCxnSpPr>
            <p:nvPr/>
          </p:nvCxnSpPr>
          <p:spPr>
            <a:xfrm>
              <a:off x="3716199" y="5820999"/>
              <a:ext cx="427994" cy="325395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连接符: 肘形 63"/>
            <p:cNvCxnSpPr>
              <a:stCxn id="48" idx="3"/>
              <a:endCxn id="56" idx="1"/>
            </p:cNvCxnSpPr>
            <p:nvPr/>
          </p:nvCxnSpPr>
          <p:spPr>
            <a:xfrm flipV="1">
              <a:off x="2247658" y="4773021"/>
              <a:ext cx="363627" cy="542743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连接符: 肘形 64"/>
            <p:cNvCxnSpPr>
              <a:stCxn id="48" idx="3"/>
              <a:endCxn id="55" idx="1"/>
            </p:cNvCxnSpPr>
            <p:nvPr/>
          </p:nvCxnSpPr>
          <p:spPr>
            <a:xfrm flipV="1">
              <a:off x="2247658" y="5314242"/>
              <a:ext cx="363626" cy="1522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连接符: 肘形 65"/>
            <p:cNvCxnSpPr>
              <a:stCxn id="48" idx="3"/>
              <a:endCxn id="57" idx="1"/>
            </p:cNvCxnSpPr>
            <p:nvPr/>
          </p:nvCxnSpPr>
          <p:spPr>
            <a:xfrm>
              <a:off x="2247658" y="5315764"/>
              <a:ext cx="363626" cy="505235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连接符: 肘形 66"/>
            <p:cNvCxnSpPr>
              <a:stCxn id="8" idx="3"/>
              <a:endCxn id="10" idx="1"/>
            </p:cNvCxnSpPr>
            <p:nvPr/>
          </p:nvCxnSpPr>
          <p:spPr>
            <a:xfrm flipV="1">
              <a:off x="976900" y="2996318"/>
              <a:ext cx="332036" cy="1889300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连接符: 肘形 67"/>
            <p:cNvCxnSpPr>
              <a:stCxn id="8" idx="3"/>
              <a:endCxn id="9" idx="1"/>
            </p:cNvCxnSpPr>
            <p:nvPr/>
          </p:nvCxnSpPr>
          <p:spPr>
            <a:xfrm flipV="1">
              <a:off x="976900" y="4426099"/>
              <a:ext cx="336530" cy="459519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连接符: 肘形 68"/>
            <p:cNvCxnSpPr>
              <a:stCxn id="8" idx="3"/>
              <a:endCxn id="48" idx="1"/>
            </p:cNvCxnSpPr>
            <p:nvPr/>
          </p:nvCxnSpPr>
          <p:spPr>
            <a:xfrm>
              <a:off x="976900" y="4885618"/>
              <a:ext cx="336530" cy="430146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连接符: 肘形 69"/>
            <p:cNvCxnSpPr>
              <a:stCxn id="8" idx="3"/>
              <a:endCxn id="43" idx="1"/>
            </p:cNvCxnSpPr>
            <p:nvPr/>
          </p:nvCxnSpPr>
          <p:spPr>
            <a:xfrm>
              <a:off x="976900" y="4885618"/>
              <a:ext cx="337730" cy="1592757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连接符: 肘形 70"/>
            <p:cNvCxnSpPr>
              <a:stCxn id="19" idx="3"/>
              <a:endCxn id="20" idx="1"/>
            </p:cNvCxnSpPr>
            <p:nvPr/>
          </p:nvCxnSpPr>
          <p:spPr>
            <a:xfrm flipV="1">
              <a:off x="3723163" y="2743562"/>
              <a:ext cx="502493" cy="874086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连接符: 肘形 71"/>
            <p:cNvCxnSpPr>
              <a:stCxn id="19" idx="3"/>
              <a:endCxn id="21" idx="1"/>
            </p:cNvCxnSpPr>
            <p:nvPr/>
          </p:nvCxnSpPr>
          <p:spPr>
            <a:xfrm flipV="1">
              <a:off x="3723163" y="3076547"/>
              <a:ext cx="502492" cy="541101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连接符: 肘形 72"/>
            <p:cNvCxnSpPr>
              <a:stCxn id="19" idx="3"/>
              <a:endCxn id="23" idx="1"/>
            </p:cNvCxnSpPr>
            <p:nvPr/>
          </p:nvCxnSpPr>
          <p:spPr>
            <a:xfrm flipV="1">
              <a:off x="3723163" y="3409532"/>
              <a:ext cx="502492" cy="208116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连接符: 肘形 73"/>
            <p:cNvCxnSpPr>
              <a:cxnSpLocks/>
            </p:cNvCxnSpPr>
            <p:nvPr/>
          </p:nvCxnSpPr>
          <p:spPr>
            <a:xfrm>
              <a:off x="3730783" y="3617648"/>
              <a:ext cx="496972" cy="133595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连接符: 肘形 74"/>
            <p:cNvCxnSpPr>
              <a:cxnSpLocks/>
            </p:cNvCxnSpPr>
            <p:nvPr/>
          </p:nvCxnSpPr>
          <p:spPr>
            <a:xfrm>
              <a:off x="3730783" y="3617648"/>
              <a:ext cx="491451" cy="457854"/>
            </a:xfrm>
            <a:prstGeom prst="bent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79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5302" y="-736600"/>
            <a:ext cx="609600" cy="609600"/>
          </a:xfrm>
          <a:prstGeom prst="rect">
            <a:avLst/>
          </a:prstGeom>
        </p:spPr>
      </p:pic>
      <p:pic>
        <p:nvPicPr>
          <p:cNvPr id="14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2586" y="-736600"/>
            <a:ext cx="609600" cy="609600"/>
          </a:xfrm>
          <a:prstGeom prst="rect">
            <a:avLst/>
          </a:prstGeom>
        </p:spPr>
      </p:pic>
      <p:sp>
        <p:nvSpPr>
          <p:cNvPr id="15" name="TextBox 1"/>
          <p:cNvSpPr txBox="1"/>
          <p:nvPr/>
        </p:nvSpPr>
        <p:spPr>
          <a:xfrm>
            <a:off x="1252800" y="2277666"/>
            <a:ext cx="461665" cy="2880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kern="0" spc="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模块描述</a:t>
            </a:r>
            <a:endParaRPr lang="en-US" sz="1800" kern="0" spc="2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1947143" y="1088431"/>
            <a:ext cx="0" cy="492934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1960566" y="973794"/>
            <a:ext cx="8684736" cy="3775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6" name="矩形 4"/>
          <p:cNvSpPr>
            <a:spLocks noChangeArrowheads="1"/>
          </p:cNvSpPr>
          <p:nvPr/>
        </p:nvSpPr>
        <p:spPr bwMode="auto">
          <a:xfrm>
            <a:off x="2113096" y="1263312"/>
            <a:ext cx="3395394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217">
              <a:lnSpc>
                <a:spcPct val="200000"/>
              </a:lnSpc>
            </a:pPr>
            <a:r>
              <a:rPr lang="zh-CN" altLang="en-US" sz="1400" b="1" dirty="0">
                <a:solidFill>
                  <a:srgbClr val="91C858"/>
                </a:solidFill>
                <a:latin typeface="微软雅黑" pitchFamily="34" charset="-122"/>
                <a:ea typeface="微软雅黑" pitchFamily="34" charset="-122"/>
              </a:rPr>
              <a:t>注册模块（</a:t>
            </a:r>
            <a:r>
              <a:rPr lang="en-US" altLang="zh-CN" sz="1400" b="1" dirty="0">
                <a:solidFill>
                  <a:srgbClr val="91C858"/>
                </a:solidFill>
                <a:latin typeface="微软雅黑" pitchFamily="34" charset="-122"/>
                <a:ea typeface="微软雅黑" pitchFamily="34" charset="-122"/>
              </a:rPr>
              <a:t>CA</a:t>
            </a:r>
            <a:r>
              <a:rPr lang="zh-CN" altLang="en-US" sz="1400" b="1" dirty="0">
                <a:solidFill>
                  <a:srgbClr val="91C858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400" b="1" dirty="0">
              <a:solidFill>
                <a:srgbClr val="91C858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defTabSz="914217">
              <a:lnSpc>
                <a:spcPct val="200000"/>
              </a:lnSpc>
              <a:buAutoNum type="arabicPeriod"/>
            </a:pPr>
            <a:r>
              <a:rPr lang="zh-CN" altLang="en-US" sz="1400" b="1" dirty="0">
                <a:solidFill>
                  <a:srgbClr val="91C858"/>
                </a:solidFill>
                <a:latin typeface="微软雅黑" pitchFamily="34" charset="-122"/>
                <a:ea typeface="微软雅黑" pitchFamily="34" charset="-122"/>
              </a:rPr>
              <a:t>模块描述</a:t>
            </a:r>
            <a:endParaRPr lang="en-US" altLang="zh-CN" sz="1400" b="1" dirty="0">
              <a:solidFill>
                <a:srgbClr val="91C858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360000" defTabSz="914217">
              <a:lnSpc>
                <a:spcPct val="200000"/>
              </a:lnSpc>
            </a:pPr>
            <a:r>
              <a:rPr lang="zh-CN" altLang="en-US" sz="1400" b="1" dirty="0">
                <a:solidFill>
                  <a:srgbClr val="8D8D8D"/>
                </a:solidFill>
                <a:latin typeface="微软雅黑" pitchFamily="34" charset="-122"/>
                <a:ea typeface="微软雅黑" pitchFamily="34" charset="-122"/>
              </a:rPr>
              <a:t>注册模块是客户端的子模块之一。此模块用于实现用户注册功能，潜在用户通过客户端提供的注册界面，输入相应的注册信息（包括用户名、密码、手机号、验证码），从而注册成为正式用户。</a:t>
            </a:r>
            <a:endParaRPr lang="en-US" altLang="zh-CN" sz="1400" b="1" dirty="0">
              <a:solidFill>
                <a:srgbClr val="8D8D8D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defTabSz="914217">
              <a:lnSpc>
                <a:spcPct val="200000"/>
              </a:lnSpc>
              <a:buAutoNum type="arabicPeriod" startAt="2"/>
            </a:pPr>
            <a:r>
              <a:rPr lang="zh-CN" altLang="en-US" sz="1400" b="1" dirty="0">
                <a:solidFill>
                  <a:srgbClr val="91C858"/>
                </a:solidFill>
                <a:latin typeface="微软雅黑" pitchFamily="34" charset="-122"/>
                <a:ea typeface="微软雅黑" pitchFamily="34" charset="-122"/>
              </a:rPr>
              <a:t>功能</a:t>
            </a:r>
            <a:endParaRPr lang="en-US" altLang="zh-CN" sz="1400" b="1" dirty="0">
              <a:solidFill>
                <a:srgbClr val="91C858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defTabSz="91421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8D8D8D"/>
                </a:solidFill>
                <a:latin typeface="微软雅黑" pitchFamily="34" charset="-122"/>
                <a:ea typeface="微软雅黑" pitchFamily="34" charset="-122"/>
              </a:rPr>
              <a:t>接收用户输入的注册信息</a:t>
            </a:r>
          </a:p>
          <a:p>
            <a:pPr marL="285750" indent="-285750" defTabSz="91421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8D8D8D"/>
                </a:solidFill>
                <a:latin typeface="微软雅黑" pitchFamily="34" charset="-122"/>
                <a:ea typeface="微软雅黑" pitchFamily="34" charset="-122"/>
              </a:rPr>
              <a:t>对用户的输入进行初步检测</a:t>
            </a:r>
          </a:p>
          <a:p>
            <a:pPr marL="285750" indent="-285750" defTabSz="91421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8D8D8D"/>
                </a:solidFill>
                <a:latin typeface="微软雅黑" pitchFamily="34" charset="-122"/>
                <a:ea typeface="微软雅黑" pitchFamily="34" charset="-122"/>
              </a:rPr>
              <a:t>调用与服务端交互的接口，请求注册</a:t>
            </a:r>
          </a:p>
          <a:p>
            <a:pPr marL="285750" indent="-285750" defTabSz="914217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rgbClr val="8D8D8D"/>
                </a:solidFill>
                <a:latin typeface="微软雅黑" pitchFamily="34" charset="-122"/>
                <a:ea typeface="微软雅黑" pitchFamily="34" charset="-122"/>
              </a:rPr>
              <a:t>显示注册处理结果</a:t>
            </a:r>
            <a:endParaRPr lang="en-US" altLang="zh-CN" sz="1400" b="1" dirty="0">
              <a:solidFill>
                <a:srgbClr val="8D8D8D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217">
              <a:lnSpc>
                <a:spcPct val="200000"/>
              </a:lnSpc>
            </a:pPr>
            <a:endParaRPr lang="en-US" altLang="zh-CN" sz="1400" b="1" dirty="0">
              <a:solidFill>
                <a:srgbClr val="91C85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矩形 4"/>
          <p:cNvSpPr>
            <a:spLocks noChangeArrowheads="1"/>
          </p:cNvSpPr>
          <p:nvPr/>
        </p:nvSpPr>
        <p:spPr bwMode="auto">
          <a:xfrm>
            <a:off x="5594632" y="1088431"/>
            <a:ext cx="3395394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914217">
              <a:lnSpc>
                <a:spcPct val="200000"/>
              </a:lnSpc>
              <a:buAutoNum type="arabicPeriod" startAt="3"/>
            </a:pPr>
            <a:r>
              <a:rPr lang="zh-CN" altLang="en-US" sz="1400" b="1" dirty="0">
                <a:solidFill>
                  <a:srgbClr val="91C858"/>
                </a:solidFill>
                <a:latin typeface="微软雅黑" pitchFamily="34" charset="-122"/>
                <a:ea typeface="微软雅黑" pitchFamily="34" charset="-122"/>
              </a:rPr>
              <a:t>性能</a:t>
            </a:r>
            <a:endParaRPr lang="en-US" altLang="zh-CN" sz="1400" b="1" dirty="0">
              <a:solidFill>
                <a:srgbClr val="91C858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360000" defTabSz="914217">
              <a:lnSpc>
                <a:spcPct val="200000"/>
              </a:lnSpc>
            </a:pPr>
            <a:r>
              <a:rPr lang="zh-CN" altLang="en-US" sz="1400" b="1" dirty="0">
                <a:solidFill>
                  <a:srgbClr val="8D8D8D"/>
                </a:solidFill>
                <a:latin typeface="微软雅黑" pitchFamily="34" charset="-122"/>
                <a:ea typeface="微软雅黑" pitchFamily="34" charset="-122"/>
              </a:rPr>
              <a:t>此模块的性能受到网络状况的影响，在网络状况好的情况下，应迅速向用户反馈处理结果。</a:t>
            </a:r>
            <a:endParaRPr lang="en-US" altLang="zh-CN" sz="1400" b="1" dirty="0">
              <a:solidFill>
                <a:srgbClr val="8D8D8D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defTabSz="914217">
              <a:lnSpc>
                <a:spcPct val="200000"/>
              </a:lnSpc>
              <a:buAutoNum type="arabicPeriod" startAt="4"/>
            </a:pPr>
            <a:r>
              <a:rPr lang="zh-CN" altLang="en-US" sz="1400" b="1" dirty="0">
                <a:solidFill>
                  <a:srgbClr val="91C858"/>
                </a:solidFill>
                <a:latin typeface="微软雅黑" pitchFamily="34" charset="-122"/>
                <a:ea typeface="微软雅黑" pitchFamily="34" charset="-122"/>
              </a:rPr>
              <a:t>流程逻辑</a:t>
            </a:r>
          </a:p>
        </p:txBody>
      </p:sp>
      <p:grpSp>
        <p:nvGrpSpPr>
          <p:cNvPr id="78" name="组合 77"/>
          <p:cNvGrpSpPr/>
          <p:nvPr/>
        </p:nvGrpSpPr>
        <p:grpSpPr>
          <a:xfrm>
            <a:off x="5907121" y="3398870"/>
            <a:ext cx="1896351" cy="3296303"/>
            <a:chOff x="2456688" y="2846832"/>
            <a:chExt cx="1728216" cy="3004045"/>
          </a:xfrm>
        </p:grpSpPr>
        <p:sp>
          <p:nvSpPr>
            <p:cNvPr id="79" name="流程图: 终止 78"/>
            <p:cNvSpPr/>
            <p:nvPr/>
          </p:nvSpPr>
          <p:spPr>
            <a:xfrm>
              <a:off x="2907792" y="2846832"/>
              <a:ext cx="707136" cy="233355"/>
            </a:xfrm>
            <a:prstGeom prst="flowChartTerminator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开始</a:t>
              </a:r>
            </a:p>
          </p:txBody>
        </p:sp>
        <p:sp>
          <p:nvSpPr>
            <p:cNvPr id="80" name="流程图: 终止 79"/>
            <p:cNvSpPr/>
            <p:nvPr/>
          </p:nvSpPr>
          <p:spPr>
            <a:xfrm>
              <a:off x="2907792" y="5617522"/>
              <a:ext cx="707136" cy="233355"/>
            </a:xfrm>
            <a:prstGeom prst="flowChartTerminator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结束</a:t>
              </a:r>
            </a:p>
          </p:txBody>
        </p:sp>
        <p:sp>
          <p:nvSpPr>
            <p:cNvPr id="81" name="流程图: 过程 80"/>
            <p:cNvSpPr/>
            <p:nvPr/>
          </p:nvSpPr>
          <p:spPr>
            <a:xfrm>
              <a:off x="2599944" y="3290987"/>
              <a:ext cx="1322832" cy="304800"/>
            </a:xfrm>
            <a:prstGeom prst="flowChartProcess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dirty="0"/>
                <a:t>用户输入注册信息</a:t>
              </a:r>
            </a:p>
          </p:txBody>
        </p:sp>
        <p:sp>
          <p:nvSpPr>
            <p:cNvPr id="82" name="流程图: 过程 81"/>
            <p:cNvSpPr/>
            <p:nvPr/>
          </p:nvSpPr>
          <p:spPr>
            <a:xfrm>
              <a:off x="2724912" y="4477206"/>
              <a:ext cx="1072896" cy="304800"/>
            </a:xfrm>
            <a:prstGeom prst="flowChartProcess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dirty="0"/>
                <a:t>请求注册</a:t>
              </a:r>
            </a:p>
          </p:txBody>
        </p:sp>
        <p:sp>
          <p:nvSpPr>
            <p:cNvPr id="83" name="流程图: 过程 82"/>
            <p:cNvSpPr/>
            <p:nvPr/>
          </p:nvSpPr>
          <p:spPr>
            <a:xfrm>
              <a:off x="2724912" y="5047364"/>
              <a:ext cx="1072896" cy="304800"/>
            </a:xfrm>
            <a:prstGeom prst="flowChartProcess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dirty="0"/>
                <a:t>输出处理结果</a:t>
              </a:r>
            </a:p>
          </p:txBody>
        </p:sp>
        <p:sp>
          <p:nvSpPr>
            <p:cNvPr id="84" name="流程图: 决策 83"/>
            <p:cNvSpPr/>
            <p:nvPr/>
          </p:nvSpPr>
          <p:spPr>
            <a:xfrm>
              <a:off x="2456688" y="3858768"/>
              <a:ext cx="1609344" cy="353080"/>
            </a:xfrm>
            <a:prstGeom prst="flowChartDecision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100" dirty="0"/>
                <a:t>信息合法</a:t>
              </a:r>
            </a:p>
          </p:txBody>
        </p:sp>
        <p:cxnSp>
          <p:nvCxnSpPr>
            <p:cNvPr id="85" name="直接箭头连接符 84"/>
            <p:cNvCxnSpPr>
              <a:stCxn id="79" idx="2"/>
              <a:endCxn id="81" idx="0"/>
            </p:cNvCxnSpPr>
            <p:nvPr/>
          </p:nvCxnSpPr>
          <p:spPr>
            <a:xfrm>
              <a:off x="3261360" y="3080187"/>
              <a:ext cx="0" cy="2108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>
              <a:stCxn id="81" idx="2"/>
              <a:endCxn id="84" idx="0"/>
            </p:cNvCxnSpPr>
            <p:nvPr/>
          </p:nvCxnSpPr>
          <p:spPr>
            <a:xfrm>
              <a:off x="3261360" y="3595787"/>
              <a:ext cx="0" cy="26298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/>
            <p:cNvCxnSpPr>
              <a:stCxn id="84" idx="2"/>
              <a:endCxn id="82" idx="0"/>
            </p:cNvCxnSpPr>
            <p:nvPr/>
          </p:nvCxnSpPr>
          <p:spPr>
            <a:xfrm>
              <a:off x="3261360" y="4211848"/>
              <a:ext cx="0" cy="2653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箭头连接符 87"/>
            <p:cNvCxnSpPr>
              <a:stCxn id="82" idx="2"/>
              <a:endCxn id="83" idx="0"/>
            </p:cNvCxnSpPr>
            <p:nvPr/>
          </p:nvCxnSpPr>
          <p:spPr>
            <a:xfrm>
              <a:off x="3261360" y="4782006"/>
              <a:ext cx="0" cy="2653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/>
            <p:cNvCxnSpPr>
              <a:stCxn id="83" idx="2"/>
              <a:endCxn id="80" idx="0"/>
            </p:cNvCxnSpPr>
            <p:nvPr/>
          </p:nvCxnSpPr>
          <p:spPr>
            <a:xfrm>
              <a:off x="3261360" y="5352164"/>
              <a:ext cx="0" cy="2653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连接符: 肘形 89"/>
            <p:cNvCxnSpPr>
              <a:stCxn id="84" idx="3"/>
              <a:endCxn id="83" idx="3"/>
            </p:cNvCxnSpPr>
            <p:nvPr/>
          </p:nvCxnSpPr>
          <p:spPr>
            <a:xfrm flipH="1">
              <a:off x="3797808" y="4035308"/>
              <a:ext cx="268224" cy="1164456"/>
            </a:xfrm>
            <a:prstGeom prst="bentConnector3">
              <a:avLst>
                <a:gd name="adj1" fmla="val -85227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90"/>
            <p:cNvSpPr txBox="1"/>
            <p:nvPr/>
          </p:nvSpPr>
          <p:spPr>
            <a:xfrm>
              <a:off x="3261360" y="4215337"/>
              <a:ext cx="237744" cy="238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/>
                  </a:solidFill>
                </a:rPr>
                <a:t>T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3947160" y="3816233"/>
              <a:ext cx="237744" cy="238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bg1"/>
                  </a:solidFill>
                </a:rPr>
                <a:t>F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93" name="矩形 4"/>
          <p:cNvSpPr>
            <a:spLocks noChangeArrowheads="1"/>
          </p:cNvSpPr>
          <p:nvPr/>
        </p:nvSpPr>
        <p:spPr bwMode="auto">
          <a:xfrm>
            <a:off x="9059518" y="1581365"/>
            <a:ext cx="2892668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914217">
              <a:lnSpc>
                <a:spcPct val="200000"/>
              </a:lnSpc>
              <a:buAutoNum type="arabicPeriod" startAt="5"/>
            </a:pPr>
            <a:r>
              <a:rPr lang="zh-CN" altLang="en-US" sz="1400" b="1" dirty="0">
                <a:solidFill>
                  <a:srgbClr val="91C858"/>
                </a:solidFill>
                <a:latin typeface="微软雅黑" pitchFamily="34" charset="-122"/>
                <a:ea typeface="微软雅黑" pitchFamily="34" charset="-122"/>
              </a:rPr>
              <a:t>限制条件</a:t>
            </a:r>
            <a:endParaRPr lang="en-US" altLang="zh-CN" sz="1400" b="1" dirty="0">
              <a:solidFill>
                <a:srgbClr val="91C858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360000" defTabSz="914217">
              <a:lnSpc>
                <a:spcPct val="200000"/>
              </a:lnSpc>
            </a:pPr>
            <a:r>
              <a:rPr lang="zh-CN" altLang="en-US" sz="1400" b="1" dirty="0">
                <a:solidFill>
                  <a:srgbClr val="8D8D8D"/>
                </a:solidFill>
                <a:latin typeface="微软雅黑" pitchFamily="34" charset="-122"/>
                <a:ea typeface="微软雅黑" pitchFamily="34" charset="-122"/>
              </a:rPr>
              <a:t>用户客户端所处的环境必须保证网络畅通。</a:t>
            </a:r>
            <a:endParaRPr lang="en-US" altLang="zh-CN" sz="1400" b="1" dirty="0">
              <a:solidFill>
                <a:srgbClr val="8D8D8D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defTabSz="914217">
              <a:lnSpc>
                <a:spcPct val="200000"/>
              </a:lnSpc>
              <a:buAutoNum type="arabicPeriod" startAt="6"/>
            </a:pPr>
            <a:r>
              <a:rPr lang="zh-CN" altLang="en-US" sz="1400" b="1" dirty="0">
                <a:solidFill>
                  <a:srgbClr val="91C858"/>
                </a:solidFill>
                <a:latin typeface="微软雅黑" pitchFamily="34" charset="-122"/>
                <a:ea typeface="微软雅黑" pitchFamily="34" charset="-122"/>
              </a:rPr>
              <a:t>输入项</a:t>
            </a:r>
            <a:endParaRPr lang="en-US" altLang="zh-CN" sz="1400" b="1" dirty="0">
              <a:solidFill>
                <a:srgbClr val="91C858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360000" defTabSz="914217">
              <a:lnSpc>
                <a:spcPct val="200000"/>
              </a:lnSpc>
            </a:pPr>
            <a:r>
              <a:rPr lang="zh-CN" altLang="en-US" sz="1400" b="1" dirty="0">
                <a:solidFill>
                  <a:srgbClr val="8D8D8D"/>
                </a:solidFill>
                <a:latin typeface="微软雅黑" pitchFamily="34" charset="-122"/>
                <a:ea typeface="微软雅黑" pitchFamily="34" charset="-122"/>
              </a:rPr>
              <a:t>注册信息：用户名、密码、手机号、验证码。</a:t>
            </a:r>
            <a:endParaRPr lang="en-US" altLang="zh-CN" sz="1400" b="1" dirty="0">
              <a:solidFill>
                <a:srgbClr val="8D8D8D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defTabSz="914217">
              <a:lnSpc>
                <a:spcPct val="200000"/>
              </a:lnSpc>
              <a:buAutoNum type="arabicPeriod" startAt="7"/>
            </a:pPr>
            <a:r>
              <a:rPr lang="zh-CN" altLang="en-US" sz="1400" b="1" dirty="0">
                <a:solidFill>
                  <a:srgbClr val="91C858"/>
                </a:solidFill>
                <a:latin typeface="微软雅黑" pitchFamily="34" charset="-122"/>
                <a:ea typeface="微软雅黑" pitchFamily="34" charset="-122"/>
              </a:rPr>
              <a:t>输出项</a:t>
            </a:r>
            <a:endParaRPr lang="en-US" altLang="zh-CN" sz="1400" b="1" dirty="0">
              <a:solidFill>
                <a:srgbClr val="91C858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360000" defTabSz="914217">
              <a:lnSpc>
                <a:spcPct val="200000"/>
              </a:lnSpc>
            </a:pPr>
            <a:r>
              <a:rPr lang="zh-CN" altLang="en-US" sz="1400" b="1" dirty="0">
                <a:solidFill>
                  <a:srgbClr val="8D8D8D"/>
                </a:solidFill>
                <a:latin typeface="微软雅黑" pitchFamily="34" charset="-122"/>
                <a:ea typeface="微软雅黑" pitchFamily="34" charset="-122"/>
              </a:rPr>
              <a:t>注册结果：成功或失败（含失败原因）。</a:t>
            </a:r>
            <a:endParaRPr lang="en-US" altLang="zh-CN" sz="1400" b="1" dirty="0">
              <a:solidFill>
                <a:srgbClr val="8D8D8D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defTabSz="914217">
              <a:lnSpc>
                <a:spcPct val="200000"/>
              </a:lnSpc>
              <a:buAutoNum type="arabicPeriod" startAt="8"/>
            </a:pPr>
            <a:r>
              <a:rPr lang="zh-CN" altLang="en-US" sz="1400" b="1" dirty="0">
                <a:solidFill>
                  <a:srgbClr val="91C858"/>
                </a:solidFill>
                <a:latin typeface="微软雅黑" pitchFamily="34" charset="-122"/>
                <a:ea typeface="微软雅黑" pitchFamily="34" charset="-122"/>
              </a:rPr>
              <a:t>接口</a:t>
            </a:r>
            <a:endParaRPr lang="en-US" altLang="zh-CN" sz="1400" b="1" dirty="0">
              <a:solidFill>
                <a:srgbClr val="91C858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360000" defTabSz="914217">
              <a:lnSpc>
                <a:spcPct val="200000"/>
              </a:lnSpc>
            </a:pPr>
            <a:r>
              <a:rPr lang="zh-CN" altLang="en-US" sz="1400" b="1" dirty="0">
                <a:solidFill>
                  <a:srgbClr val="8D8D8D"/>
                </a:solidFill>
                <a:latin typeface="微软雅黑" pitchFamily="34" charset="-122"/>
                <a:ea typeface="微软雅黑" pitchFamily="34" charset="-122"/>
              </a:rPr>
              <a:t>用户信息输入框，注册按钮。</a:t>
            </a:r>
            <a:endParaRPr lang="en-US" altLang="zh-CN" sz="1400" b="1" dirty="0">
              <a:solidFill>
                <a:srgbClr val="8D8D8D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842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6" grpId="0"/>
      <p:bldP spid="77" grpId="0"/>
      <p:bldP spid="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5302" y="-736600"/>
            <a:ext cx="609600" cy="609600"/>
          </a:xfrm>
          <a:prstGeom prst="rect">
            <a:avLst/>
          </a:prstGeom>
        </p:spPr>
      </p:pic>
      <p:pic>
        <p:nvPicPr>
          <p:cNvPr id="14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2586" y="-736600"/>
            <a:ext cx="609600" cy="609600"/>
          </a:xfrm>
          <a:prstGeom prst="rect">
            <a:avLst/>
          </a:prstGeom>
        </p:spPr>
      </p:pic>
      <p:sp>
        <p:nvSpPr>
          <p:cNvPr id="15" name="TextBox 1"/>
          <p:cNvSpPr txBox="1"/>
          <p:nvPr/>
        </p:nvSpPr>
        <p:spPr>
          <a:xfrm>
            <a:off x="1252800" y="2277666"/>
            <a:ext cx="461665" cy="2880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1800" kern="0" spc="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包视图描述</a:t>
            </a:r>
            <a:r>
              <a:rPr lang="en-US" altLang="zh-CN" kern="0" spc="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——Server</a:t>
            </a:r>
            <a:endParaRPr lang="en-US" sz="1800" kern="0" spc="2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947143" y="1088431"/>
            <a:ext cx="0" cy="492934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1960566" y="973794"/>
            <a:ext cx="8684736" cy="3775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1947143" y="1088431"/>
            <a:ext cx="0" cy="492934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1960566" y="973794"/>
            <a:ext cx="8684736" cy="3775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6784" y="1135245"/>
            <a:ext cx="6480366" cy="5071591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接连接符 15"/>
          <p:cNvCxnSpPr/>
          <p:nvPr/>
        </p:nvCxnSpPr>
        <p:spPr>
          <a:xfrm>
            <a:off x="2291582" y="6409508"/>
            <a:ext cx="3672000" cy="0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2291582" y="2637706"/>
            <a:ext cx="0" cy="3663426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11806600" y="1629594"/>
            <a:ext cx="1406" cy="864096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81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5302" y="-736600"/>
            <a:ext cx="609600" cy="609600"/>
          </a:xfrm>
          <a:prstGeom prst="rect">
            <a:avLst/>
          </a:prstGeom>
        </p:spPr>
      </p:pic>
      <p:pic>
        <p:nvPicPr>
          <p:cNvPr id="14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2586" y="-736600"/>
            <a:ext cx="609600" cy="609600"/>
          </a:xfrm>
          <a:prstGeom prst="rect">
            <a:avLst/>
          </a:prstGeom>
        </p:spPr>
      </p:pic>
      <p:sp>
        <p:nvSpPr>
          <p:cNvPr id="15" name="TextBox 1"/>
          <p:cNvSpPr txBox="1"/>
          <p:nvPr/>
        </p:nvSpPr>
        <p:spPr>
          <a:xfrm>
            <a:off x="1252800" y="2277666"/>
            <a:ext cx="461665" cy="2880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1800" kern="0" spc="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包视图描述</a:t>
            </a:r>
            <a:r>
              <a:rPr lang="en-US" altLang="zh-CN" sz="1800" kern="0" spc="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——Client</a:t>
            </a:r>
            <a:endParaRPr lang="en-US" sz="1800" kern="0" spc="2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947143" y="1088431"/>
            <a:ext cx="0" cy="492934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1960566" y="973794"/>
            <a:ext cx="8684736" cy="3775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1947143" y="1088431"/>
            <a:ext cx="0" cy="492934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1960566" y="973794"/>
            <a:ext cx="8684736" cy="3775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0358" y="1135245"/>
            <a:ext cx="5513218" cy="5071591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接连接符 15"/>
          <p:cNvCxnSpPr/>
          <p:nvPr/>
        </p:nvCxnSpPr>
        <p:spPr>
          <a:xfrm>
            <a:off x="2291582" y="6409508"/>
            <a:ext cx="3672000" cy="0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2291582" y="2637706"/>
            <a:ext cx="0" cy="3663426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11806600" y="1629594"/>
            <a:ext cx="1406" cy="864096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7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5302" y="-736600"/>
            <a:ext cx="609600" cy="609600"/>
          </a:xfrm>
          <a:prstGeom prst="rect">
            <a:avLst/>
          </a:prstGeom>
        </p:spPr>
      </p:pic>
      <p:pic>
        <p:nvPicPr>
          <p:cNvPr id="14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2586" y="-736600"/>
            <a:ext cx="609600" cy="609600"/>
          </a:xfrm>
          <a:prstGeom prst="rect">
            <a:avLst/>
          </a:prstGeom>
        </p:spPr>
      </p:pic>
      <p:sp>
        <p:nvSpPr>
          <p:cNvPr id="15" name="TextBox 1"/>
          <p:cNvSpPr txBox="1"/>
          <p:nvPr/>
        </p:nvSpPr>
        <p:spPr>
          <a:xfrm>
            <a:off x="1252800" y="2277666"/>
            <a:ext cx="461665" cy="2880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1800" kern="0" spc="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类视图描述</a:t>
            </a:r>
            <a:r>
              <a:rPr lang="en-US" altLang="zh-CN" sz="1800" kern="0" spc="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——Server</a:t>
            </a:r>
            <a:endParaRPr lang="en-US" sz="1800" kern="0" spc="2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947143" y="1088431"/>
            <a:ext cx="0" cy="492934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1960566" y="973794"/>
            <a:ext cx="8684736" cy="3775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1947143" y="1088431"/>
            <a:ext cx="0" cy="492934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1960566" y="973794"/>
            <a:ext cx="8684736" cy="3775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1158" y="1135245"/>
            <a:ext cx="7625918" cy="5165887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接连接符 15"/>
          <p:cNvCxnSpPr/>
          <p:nvPr/>
        </p:nvCxnSpPr>
        <p:spPr>
          <a:xfrm>
            <a:off x="2291582" y="6409508"/>
            <a:ext cx="3672000" cy="0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2291582" y="2637706"/>
            <a:ext cx="0" cy="3663426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11806600" y="1629594"/>
            <a:ext cx="1406" cy="864096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06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5302" y="-736600"/>
            <a:ext cx="609600" cy="609600"/>
          </a:xfrm>
          <a:prstGeom prst="rect">
            <a:avLst/>
          </a:prstGeom>
        </p:spPr>
      </p:pic>
      <p:pic>
        <p:nvPicPr>
          <p:cNvPr id="14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2586" y="-736600"/>
            <a:ext cx="609600" cy="609600"/>
          </a:xfrm>
          <a:prstGeom prst="rect">
            <a:avLst/>
          </a:prstGeom>
        </p:spPr>
      </p:pic>
      <p:sp>
        <p:nvSpPr>
          <p:cNvPr id="15" name="TextBox 1"/>
          <p:cNvSpPr txBox="1"/>
          <p:nvPr/>
        </p:nvSpPr>
        <p:spPr>
          <a:xfrm>
            <a:off x="1252800" y="2277666"/>
            <a:ext cx="461665" cy="2880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1800" kern="0" spc="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类视图描述</a:t>
            </a:r>
            <a:r>
              <a:rPr lang="en-US" altLang="zh-CN" sz="1800" kern="0" spc="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——Client</a:t>
            </a:r>
            <a:endParaRPr lang="en-US" sz="1800" kern="0" spc="2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947143" y="1088431"/>
            <a:ext cx="0" cy="492934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1960566" y="973794"/>
            <a:ext cx="8684736" cy="3775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1947143" y="1088431"/>
            <a:ext cx="0" cy="492934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1960566" y="973794"/>
            <a:ext cx="8684736" cy="3775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9121" y="1135245"/>
            <a:ext cx="7029992" cy="5165887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接连接符 15"/>
          <p:cNvCxnSpPr/>
          <p:nvPr/>
        </p:nvCxnSpPr>
        <p:spPr>
          <a:xfrm>
            <a:off x="2291582" y="6409508"/>
            <a:ext cx="3672000" cy="0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2291582" y="2637706"/>
            <a:ext cx="0" cy="3663426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11806600" y="1629594"/>
            <a:ext cx="1406" cy="864096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99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5302" y="-736600"/>
            <a:ext cx="609600" cy="609600"/>
          </a:xfrm>
          <a:prstGeom prst="rect">
            <a:avLst/>
          </a:prstGeom>
        </p:spPr>
      </p:pic>
      <p:pic>
        <p:nvPicPr>
          <p:cNvPr id="14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2586" y="-736600"/>
            <a:ext cx="609600" cy="609600"/>
          </a:xfrm>
          <a:prstGeom prst="rect">
            <a:avLst/>
          </a:prstGeom>
        </p:spPr>
      </p:pic>
      <p:sp>
        <p:nvSpPr>
          <p:cNvPr id="15" name="TextBox 1"/>
          <p:cNvSpPr txBox="1"/>
          <p:nvPr/>
        </p:nvSpPr>
        <p:spPr>
          <a:xfrm>
            <a:off x="1252800" y="2277666"/>
            <a:ext cx="461665" cy="2880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400">
              <a:defRPr/>
            </a:pPr>
            <a:r>
              <a:rPr lang="en-US" altLang="zh-CN" kern="0" spc="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E-R</a:t>
            </a:r>
            <a:r>
              <a:rPr lang="zh-CN" altLang="en-US" kern="0" spc="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图描述</a:t>
            </a:r>
            <a:endParaRPr lang="en-US" sz="1800" kern="0" spc="2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1947143" y="1088431"/>
            <a:ext cx="0" cy="492934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1960566" y="973794"/>
            <a:ext cx="8684736" cy="3775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1947143" y="1088431"/>
            <a:ext cx="0" cy="492934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1960566" y="973794"/>
            <a:ext cx="8684736" cy="3775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6668" y="1127123"/>
            <a:ext cx="8131944" cy="5174009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接连接符 22"/>
          <p:cNvCxnSpPr/>
          <p:nvPr/>
        </p:nvCxnSpPr>
        <p:spPr>
          <a:xfrm>
            <a:off x="2291582" y="6409508"/>
            <a:ext cx="3672000" cy="0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2291582" y="2637706"/>
            <a:ext cx="0" cy="3663426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11806600" y="1629594"/>
            <a:ext cx="1406" cy="864096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0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5302" y="-736600"/>
            <a:ext cx="609600" cy="609600"/>
          </a:xfrm>
          <a:prstGeom prst="rect">
            <a:avLst/>
          </a:prstGeom>
        </p:spPr>
      </p:pic>
      <p:pic>
        <p:nvPicPr>
          <p:cNvPr id="14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2586" y="-736600"/>
            <a:ext cx="609600" cy="609600"/>
          </a:xfrm>
          <a:prstGeom prst="rect">
            <a:avLst/>
          </a:prstGeom>
        </p:spPr>
      </p:pic>
      <p:sp>
        <p:nvSpPr>
          <p:cNvPr id="15" name="TextBox 1"/>
          <p:cNvSpPr txBox="1"/>
          <p:nvPr/>
        </p:nvSpPr>
        <p:spPr>
          <a:xfrm>
            <a:off x="1252800" y="2277666"/>
            <a:ext cx="461665" cy="2880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1800" kern="0" spc="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数据模型</a:t>
            </a:r>
            <a:endParaRPr lang="en-US" sz="1800" kern="0" spc="2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1947143" y="1088431"/>
            <a:ext cx="0" cy="492934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1960566" y="973794"/>
            <a:ext cx="8684736" cy="3775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1947143" y="1088431"/>
            <a:ext cx="0" cy="492934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1960566" y="973794"/>
            <a:ext cx="8684736" cy="3775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8374" y="1127123"/>
            <a:ext cx="5262201" cy="5174009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接连接符 22"/>
          <p:cNvCxnSpPr/>
          <p:nvPr/>
        </p:nvCxnSpPr>
        <p:spPr>
          <a:xfrm>
            <a:off x="2291582" y="6409508"/>
            <a:ext cx="3672000" cy="0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2291582" y="2637706"/>
            <a:ext cx="0" cy="3663426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11806600" y="1629594"/>
            <a:ext cx="1406" cy="864096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76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5302" y="-736600"/>
            <a:ext cx="609600" cy="609600"/>
          </a:xfrm>
          <a:prstGeom prst="rect">
            <a:avLst/>
          </a:prstGeom>
        </p:spPr>
      </p:pic>
      <p:pic>
        <p:nvPicPr>
          <p:cNvPr id="14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2586" y="-736600"/>
            <a:ext cx="609600" cy="609600"/>
          </a:xfrm>
          <a:prstGeom prst="rect">
            <a:avLst/>
          </a:prstGeom>
        </p:spPr>
      </p:pic>
      <p:sp>
        <p:nvSpPr>
          <p:cNvPr id="15" name="TextBox 1"/>
          <p:cNvSpPr txBox="1"/>
          <p:nvPr/>
        </p:nvSpPr>
        <p:spPr>
          <a:xfrm>
            <a:off x="1252800" y="2277666"/>
            <a:ext cx="461665" cy="2880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1800" kern="0" spc="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输入</a:t>
            </a:r>
            <a:r>
              <a:rPr lang="en-US" altLang="zh-CN" sz="1800" kern="0" spc="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800" kern="0" spc="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输出规约</a:t>
            </a:r>
            <a:endParaRPr lang="en-US" sz="1800" kern="0" spc="2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1947143" y="1088431"/>
            <a:ext cx="0" cy="492934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1960566" y="973794"/>
            <a:ext cx="8684736" cy="3775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4084" y="2637706"/>
            <a:ext cx="4995658" cy="3797300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4"/>
          <p:cNvSpPr>
            <a:spLocks noChangeArrowheads="1"/>
          </p:cNvSpPr>
          <p:nvPr/>
        </p:nvSpPr>
        <p:spPr bwMode="auto">
          <a:xfrm>
            <a:off x="2734287" y="2637706"/>
            <a:ext cx="3277093" cy="3142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客户端与用户：</a:t>
            </a:r>
            <a:endParaRPr lang="en-US" altLang="zh-CN" sz="1600" b="1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输入：用户通过人机接口，向客户端输入各项数据</a:t>
            </a:r>
            <a:endParaRPr lang="en-US" altLang="zh-CN" sz="1600" b="1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输出：客户端通过</a:t>
            </a:r>
            <a:r>
              <a:rPr lang="en-US" altLang="zh-CN" sz="1600" b="1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GUI</a:t>
            </a:r>
            <a:r>
              <a:rPr lang="zh-CN" altLang="en-US" sz="1600" b="1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展现相应的输出</a:t>
            </a:r>
            <a:endParaRPr lang="en-US" altLang="zh-CN" sz="1600" b="1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客户端与服务器，输入</a:t>
            </a:r>
            <a:r>
              <a:rPr lang="en-US" altLang="zh-CN" sz="1600" b="1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b="1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输出即客户端与服务器之间的交互：</a:t>
            </a:r>
            <a:endParaRPr lang="en-US" altLang="zh-CN" sz="1600" b="1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1600" b="1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JSON</a:t>
            </a:r>
            <a:r>
              <a:rPr lang="zh-CN" altLang="en-US" sz="1600" b="1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数据交换格式进行数据的交互。</a:t>
            </a:r>
            <a:endParaRPr lang="en-US" altLang="zh-CN" sz="1600" b="1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交互方式：网络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2291582" y="6409508"/>
            <a:ext cx="3672000" cy="0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2291582" y="2637706"/>
            <a:ext cx="0" cy="3663426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11806600" y="1629594"/>
            <a:ext cx="1406" cy="864096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6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 bwMode="auto">
          <a:xfrm>
            <a:off x="8291086" y="1413243"/>
            <a:ext cx="2771358" cy="4319480"/>
          </a:xfrm>
          <a:prstGeom prst="roundRect">
            <a:avLst>
              <a:gd name="adj" fmla="val 2998"/>
            </a:avLst>
          </a:prstGeom>
          <a:ln>
            <a:noFill/>
            <a:headEnd type="oval" w="med" len="med"/>
            <a:tailEnd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/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4709915" y="1413243"/>
            <a:ext cx="2771358" cy="4319480"/>
          </a:xfrm>
          <a:prstGeom prst="roundRect">
            <a:avLst>
              <a:gd name="adj" fmla="val 2998"/>
            </a:avLst>
          </a:prstGeom>
          <a:ln>
            <a:noFill/>
            <a:headEnd type="oval" w="med" len="med"/>
            <a:tailEnd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/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1128744" y="1413243"/>
            <a:ext cx="2771358" cy="4319480"/>
          </a:xfrm>
          <a:prstGeom prst="roundRect">
            <a:avLst>
              <a:gd name="adj" fmla="val 2998"/>
            </a:avLst>
          </a:prstGeom>
          <a:ln>
            <a:noFill/>
            <a:headEnd type="oval" w="med" len="med"/>
            <a:tailEnd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217"/>
            <a:endParaRPr lang="zh-CN" altLang="en-US" kern="0">
              <a:solidFill>
                <a:sysClr val="windowText" lastClr="000000"/>
              </a:solidFill>
            </a:endParaRPr>
          </a:p>
        </p:txBody>
      </p:sp>
      <p:pic>
        <p:nvPicPr>
          <p:cNvPr id="2050" name="Picture 2" descr="C:\Documents and Settings\Teliss_Tong\桌面\未标题-1 拷贝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776" y="1545839"/>
            <a:ext cx="1586935" cy="37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Documents and Settings\Teliss_Tong\桌面\未标题-1 拷贝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9" y="1545839"/>
            <a:ext cx="1586935" cy="37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Documents and Settings\Teliss_Tong\桌面\未标题-4 拷贝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156" y="1545839"/>
            <a:ext cx="1771019" cy="37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Documents and Settings\Teliss_Tong\桌面\未标题-4 拷贝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887" y="1545839"/>
            <a:ext cx="1771019" cy="37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7"/>
          <p:cNvSpPr>
            <a:spLocks/>
          </p:cNvSpPr>
          <p:nvPr/>
        </p:nvSpPr>
        <p:spPr bwMode="auto">
          <a:xfrm>
            <a:off x="4709769" y="5012809"/>
            <a:ext cx="2771358" cy="467892"/>
          </a:xfrm>
          <a:prstGeom prst="rect">
            <a:avLst/>
          </a:prstGeom>
          <a:gradFill>
            <a:gsLst>
              <a:gs pos="33000">
                <a:srgbClr val="6DAA2D">
                  <a:lumMod val="60000"/>
                  <a:lumOff val="40000"/>
                </a:srgbClr>
              </a:gs>
              <a:gs pos="100000">
                <a:srgbClr val="6DAA2D"/>
              </a:gs>
            </a:gsLst>
            <a:lin ang="5400000" scaled="0"/>
          </a:gradFill>
          <a:ln w="317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algn="ctr" defTabSz="914217"/>
            <a:r>
              <a:rPr lang="zh-CN" altLang="en-US" sz="20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rPr>
              <a:t>项目进展</a:t>
            </a:r>
          </a:p>
        </p:txBody>
      </p:sp>
      <p:sp>
        <p:nvSpPr>
          <p:cNvPr id="16" name="Freeform 7"/>
          <p:cNvSpPr>
            <a:spLocks/>
          </p:cNvSpPr>
          <p:nvPr/>
        </p:nvSpPr>
        <p:spPr bwMode="auto">
          <a:xfrm>
            <a:off x="1128598" y="5012809"/>
            <a:ext cx="2771358" cy="467892"/>
          </a:xfrm>
          <a:prstGeom prst="rect">
            <a:avLst/>
          </a:prstGeom>
          <a:gradFill>
            <a:gsLst>
              <a:gs pos="33000">
                <a:srgbClr val="A379BB">
                  <a:lumMod val="60000"/>
                  <a:lumOff val="40000"/>
                </a:srgbClr>
              </a:gs>
              <a:gs pos="100000">
                <a:srgbClr val="A379BB"/>
              </a:gs>
            </a:gsLst>
            <a:lin ang="5400000" scaled="0"/>
          </a:gradFill>
          <a:ln w="3175" cap="flat" cmpd="sng" algn="ctr">
            <a:noFill/>
            <a:prstDash val="solid"/>
          </a:ln>
          <a:effectLst/>
          <a:extLst/>
        </p:spPr>
        <p:txBody>
          <a:bodyPr anchor="ctr"/>
          <a:lstStyle/>
          <a:p>
            <a:pPr algn="ctr" defTabSz="914217"/>
            <a:r>
              <a:rPr lang="zh-CN" altLang="en-US" sz="20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rPr>
              <a:t>项目简介</a:t>
            </a: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8290940" y="5012810"/>
            <a:ext cx="2771358" cy="467892"/>
          </a:xfrm>
          <a:prstGeom prst="rect">
            <a:avLst/>
          </a:prstGeom>
          <a:gradFill>
            <a:gsLst>
              <a:gs pos="33000">
                <a:srgbClr val="F68426">
                  <a:lumMod val="60000"/>
                  <a:lumOff val="40000"/>
                </a:srgbClr>
              </a:gs>
              <a:gs pos="100000">
                <a:srgbClr val="F68426"/>
              </a:gs>
            </a:gsLst>
            <a:lin ang="5400000" scaled="0"/>
          </a:gradFill>
          <a:ln w="3175" cap="flat" cmpd="sng" algn="ctr">
            <a:noFill/>
            <a:prstDash val="solid"/>
          </a:ln>
          <a:effectLst/>
          <a:extLst/>
        </p:spPr>
        <p:txBody>
          <a:bodyPr lIns="0" rIns="0" anchor="ctr"/>
          <a:lstStyle/>
          <a:p>
            <a:pPr algn="ctr" defTabSz="914217"/>
            <a:r>
              <a:rPr lang="zh-CN" altLang="en-US" sz="200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计划安排</a:t>
            </a:r>
            <a:endParaRPr lang="zh-CN" altLang="en-US" sz="2000" kern="0" dirty="0">
              <a:solidFill>
                <a:sysClr val="window" lastClr="FFFFFF"/>
              </a:solidFill>
              <a:latin typeface="Impact" pitchFamily="34" charset="0"/>
              <a:ea typeface="微软雅黑" pitchFamily="34" charset="-122"/>
            </a:endParaRPr>
          </a:p>
        </p:txBody>
      </p:sp>
      <p:pic>
        <p:nvPicPr>
          <p:cNvPr id="1031" name="Picture 7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5004" y="2030400"/>
            <a:ext cx="2185200" cy="284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3833" y="2030400"/>
            <a:ext cx="2183523" cy="284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2000" y="2030400"/>
            <a:ext cx="2185200" cy="284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斜纹 20"/>
          <p:cNvSpPr/>
          <p:nvPr/>
        </p:nvSpPr>
        <p:spPr>
          <a:xfrm rot="10800000">
            <a:off x="11161594" y="5848583"/>
            <a:ext cx="1007830" cy="1007830"/>
          </a:xfrm>
          <a:prstGeom prst="diagStrip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 rot="18928564">
            <a:off x="11324101" y="6330685"/>
            <a:ext cx="974593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altLang="zh-CN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Content</a:t>
            </a:r>
            <a:endParaRPr lang="zh-CN" altLang="en-US" sz="16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597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5302" y="-736600"/>
            <a:ext cx="609600" cy="609600"/>
          </a:xfrm>
          <a:prstGeom prst="rect">
            <a:avLst/>
          </a:prstGeom>
        </p:spPr>
      </p:pic>
      <p:pic>
        <p:nvPicPr>
          <p:cNvPr id="14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2586" y="-736600"/>
            <a:ext cx="609600" cy="609600"/>
          </a:xfrm>
          <a:prstGeom prst="rect">
            <a:avLst/>
          </a:prstGeom>
        </p:spPr>
      </p:pic>
      <p:sp>
        <p:nvSpPr>
          <p:cNvPr id="15" name="TextBox 1"/>
          <p:cNvSpPr txBox="1"/>
          <p:nvPr/>
        </p:nvSpPr>
        <p:spPr>
          <a:xfrm>
            <a:off x="1252800" y="2277666"/>
            <a:ext cx="461665" cy="2880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1800" kern="0" spc="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人机接口（用户界面）</a:t>
            </a:r>
            <a:endParaRPr lang="en-US" sz="1800" kern="0" spc="2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1947143" y="1088431"/>
            <a:ext cx="0" cy="492934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1960566" y="973794"/>
            <a:ext cx="8684736" cy="3775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3974" y="1714426"/>
            <a:ext cx="2794184" cy="4901400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7358" y="1088431"/>
            <a:ext cx="2768669" cy="4901399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0881" y="1714426"/>
            <a:ext cx="2757037" cy="4901400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4"/>
          <p:cNvSpPr>
            <a:spLocks noChangeArrowheads="1"/>
          </p:cNvSpPr>
          <p:nvPr/>
        </p:nvSpPr>
        <p:spPr bwMode="auto">
          <a:xfrm>
            <a:off x="3267014" y="1181255"/>
            <a:ext cx="6481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登录</a:t>
            </a:r>
            <a:endParaRPr lang="en-US" altLang="zh-CN" sz="1600" b="1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6250467" y="6130573"/>
            <a:ext cx="648104" cy="3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注册</a:t>
            </a:r>
            <a:endParaRPr lang="en-US" altLang="zh-CN" sz="1600" b="1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4"/>
          <p:cNvSpPr>
            <a:spLocks noChangeArrowheads="1"/>
          </p:cNvSpPr>
          <p:nvPr/>
        </p:nvSpPr>
        <p:spPr bwMode="auto">
          <a:xfrm>
            <a:off x="9215346" y="1211136"/>
            <a:ext cx="8963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主界面</a:t>
            </a:r>
            <a:endParaRPr lang="en-US" altLang="zh-CN" sz="1600" b="1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755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9433" y="1413243"/>
            <a:ext cx="11991848" cy="4319480"/>
            <a:chOff x="77246" y="1413570"/>
            <a:chExt cx="11994624" cy="4320480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8290800" y="1413570"/>
              <a:ext cx="2772000" cy="4320480"/>
            </a:xfrm>
            <a:prstGeom prst="roundRect">
              <a:avLst>
                <a:gd name="adj" fmla="val 2998"/>
              </a:avLst>
            </a:prstGeom>
            <a:ln>
              <a:noFill/>
              <a:headEnd type="oval" w="med" len="med"/>
              <a:tailEnd/>
            </a:ln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217"/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4708800" y="1413570"/>
              <a:ext cx="2772000" cy="4320480"/>
            </a:xfrm>
            <a:prstGeom prst="roundRect">
              <a:avLst>
                <a:gd name="adj" fmla="val 2998"/>
              </a:avLst>
            </a:prstGeom>
            <a:ln>
              <a:noFill/>
              <a:headEnd type="oval" w="med" len="med"/>
              <a:tailEnd/>
            </a:ln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217"/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 bwMode="auto">
            <a:xfrm>
              <a:off x="1126800" y="1413570"/>
              <a:ext cx="2772000" cy="4320480"/>
            </a:xfrm>
            <a:prstGeom prst="roundRect">
              <a:avLst>
                <a:gd name="adj" fmla="val 2998"/>
              </a:avLst>
            </a:prstGeom>
            <a:ln>
              <a:noFill/>
              <a:headEnd type="oval" w="med" len="med"/>
              <a:tailEnd/>
            </a:ln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217"/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4708654" y="5013970"/>
              <a:ext cx="2772000" cy="468000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noFill/>
              <a:prstDash val="solid"/>
              <a:round/>
              <a:headEnd/>
              <a:tailEnd/>
            </a:ln>
            <a:effectLst/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项目进展</a:t>
              </a: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126654" y="5013970"/>
              <a:ext cx="2772000" cy="468000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noFill/>
              <a:prstDash val="solid"/>
              <a:round/>
              <a:headEnd/>
              <a:tailEnd/>
            </a:ln>
            <a:effectLst/>
            <a:extLst/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项目简介</a:t>
              </a: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8290654" y="5013971"/>
              <a:ext cx="2772000" cy="468000"/>
            </a:xfrm>
            <a:prstGeom prst="rect">
              <a:avLst/>
            </a:prstGeom>
            <a:gradFill>
              <a:gsLst>
                <a:gs pos="33000">
                  <a:srgbClr val="F68426">
                    <a:lumMod val="60000"/>
                    <a:lumOff val="40000"/>
                  </a:srgbClr>
                </a:gs>
                <a:gs pos="100000">
                  <a:srgbClr val="F68426"/>
                </a:gs>
              </a:gsLst>
              <a:lin ang="5400000" scaled="0"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lIns="0" rIns="0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计划安排</a:t>
              </a: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84786" y="2035310"/>
              <a:ext cx="2184028" cy="2834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03251" y="2030729"/>
              <a:ext cx="2183098" cy="284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20640" y="2034085"/>
              <a:ext cx="2184028" cy="2834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组合 1"/>
            <p:cNvGrpSpPr/>
            <p:nvPr/>
          </p:nvGrpSpPr>
          <p:grpSpPr>
            <a:xfrm>
              <a:off x="77246" y="1535100"/>
              <a:ext cx="11994624" cy="370800"/>
              <a:chOff x="77246" y="1535100"/>
              <a:chExt cx="11994624" cy="370800"/>
            </a:xfrm>
          </p:grpSpPr>
          <p:pic>
            <p:nvPicPr>
              <p:cNvPr id="3074" name="Picture 2" descr="C:\Documents and Settings\tdz\桌面\橙色1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74974" y="1535100"/>
                <a:ext cx="1596896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C:\Documents and Settings\tdz\桌面\橙色3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1813" y="1535100"/>
                <a:ext cx="1768035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C:\Documents and Settings\tdz\桌面\橙色3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1986" y="1535100"/>
                <a:ext cx="1768035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5" name="Picture 3" descr="C:\Documents and Settings\tdz\桌面\橙色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46" y="1535100"/>
                <a:ext cx="1596896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组合 2"/>
          <p:cNvGrpSpPr/>
          <p:nvPr/>
        </p:nvGrpSpPr>
        <p:grpSpPr>
          <a:xfrm>
            <a:off x="79433" y="441411"/>
            <a:ext cx="11991848" cy="467893"/>
            <a:chOff x="77246" y="441513"/>
            <a:chExt cx="11994624" cy="468001"/>
          </a:xfrm>
        </p:grpSpPr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4708800" y="441513"/>
              <a:ext cx="2772000" cy="468000"/>
            </a:xfrm>
            <a:prstGeom prst="round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solidFill>
                <a:srgbClr val="E6E6E6"/>
              </a:solidFill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项目进展</a:t>
              </a: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126800" y="441513"/>
              <a:ext cx="2772000" cy="468000"/>
            </a:xfrm>
            <a:prstGeom prst="round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solidFill>
                <a:srgbClr val="E6E6E6"/>
              </a:solidFill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项目简介</a:t>
              </a: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8290800" y="441514"/>
              <a:ext cx="2772000" cy="468000"/>
            </a:xfrm>
            <a:prstGeom prst="roundRect">
              <a:avLst/>
            </a:prstGeom>
            <a:gradFill>
              <a:gsLst>
                <a:gs pos="33000">
                  <a:srgbClr val="F68426">
                    <a:lumMod val="60000"/>
                    <a:lumOff val="40000"/>
                  </a:srgbClr>
                </a:gs>
                <a:gs pos="100000">
                  <a:srgbClr val="F68426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0" rIns="0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计划安排</a:t>
              </a: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77246" y="477466"/>
              <a:ext cx="11994624" cy="370800"/>
              <a:chOff x="77246" y="1535100"/>
              <a:chExt cx="11994624" cy="370800"/>
            </a:xfrm>
          </p:grpSpPr>
          <p:pic>
            <p:nvPicPr>
              <p:cNvPr id="37" name="Picture 2" descr="C:\Documents and Settings\tdz\桌面\橙色1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74974" y="1535100"/>
                <a:ext cx="1596896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C:\Documents and Settings\tdz\桌面\橙色3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1813" y="1535100"/>
                <a:ext cx="1768035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4" descr="C:\Documents and Settings\tdz\桌面\橙色3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1986" y="1535100"/>
                <a:ext cx="1768035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3" descr="C:\Documents and Settings\tdz\桌面\橙色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46" y="1535100"/>
                <a:ext cx="1596896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6" name="斜纹 25"/>
          <p:cNvSpPr/>
          <p:nvPr/>
        </p:nvSpPr>
        <p:spPr>
          <a:xfrm rot="10800000">
            <a:off x="11182030" y="5848582"/>
            <a:ext cx="1007767" cy="1007831"/>
          </a:xfrm>
          <a:prstGeom prst="diagStrip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 rot="18928564">
            <a:off x="11282064" y="6317001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altLang="zh-CN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transition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197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7631E-6 -4.81481E-6 L 0.00065 -0.3569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78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4608" y="2277139"/>
            <a:ext cx="461665" cy="28796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217">
              <a:defRPr/>
            </a:pPr>
            <a:r>
              <a:rPr lang="zh-CN" altLang="en-US" kern="0" spc="200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存在问题和缺陷</a:t>
            </a:r>
            <a:endParaRPr lang="en-US" kern="0" spc="200" dirty="0">
              <a:solidFill>
                <a:srgbClr val="FF66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10"/>
          <p:cNvSpPr>
            <a:spLocks noChangeArrowheads="1"/>
          </p:cNvSpPr>
          <p:nvPr/>
        </p:nvSpPr>
        <p:spPr bwMode="auto">
          <a:xfrm>
            <a:off x="1254608" y="4799672"/>
            <a:ext cx="10875987" cy="1438322"/>
          </a:xfrm>
          <a:prstGeom prst="ellipse">
            <a:avLst/>
          </a:prstGeom>
          <a:gradFill rotWithShape="1">
            <a:gsLst>
              <a:gs pos="0">
                <a:schemeClr val="tx1">
                  <a:lumMod val="93000"/>
                  <a:lumOff val="7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F79524">
                <a:alpha val="0"/>
              </a:srgbClr>
            </a:glow>
            <a:outerShdw dist="107763" dir="2700000" algn="ctr" rotWithShape="0">
              <a:srgbClr val="535455"/>
            </a:outerShdw>
            <a:softEdge rad="368300"/>
          </a:effectLst>
          <a:extLst/>
        </p:spPr>
        <p:txBody>
          <a:bodyPr wrap="none" lIns="92075" tIns="46038" rIns="92075" bIns="46038" anchor="ctr"/>
          <a:lstStyle/>
          <a:p>
            <a:pPr algn="ctr">
              <a:defRPr/>
            </a:pPr>
            <a:endParaRPr lang="zh-CN" altLang="zh-CN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783296" y="1579817"/>
            <a:ext cx="3818610" cy="3805301"/>
            <a:chOff x="3131708" y="1925084"/>
            <a:chExt cx="2882187" cy="2872142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24" name="新月形 23"/>
            <p:cNvSpPr/>
            <p:nvPr/>
          </p:nvSpPr>
          <p:spPr>
            <a:xfrm rot="20751297">
              <a:off x="3131708" y="2126690"/>
              <a:ext cx="1331655" cy="266331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7000">
                  <a:srgbClr val="00B0F0">
                    <a:shade val="30000"/>
                    <a:satMod val="115000"/>
                  </a:srgbClr>
                </a:gs>
                <a:gs pos="56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新月形 24"/>
            <p:cNvSpPr/>
            <p:nvPr/>
          </p:nvSpPr>
          <p:spPr>
            <a:xfrm rot="4551297">
              <a:off x="3813700" y="1259257"/>
              <a:ext cx="1331655" cy="266331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0">
                  <a:srgbClr val="BE1247"/>
                </a:gs>
                <a:gs pos="27000">
                  <a:srgbClr val="D2144F"/>
                </a:gs>
                <a:gs pos="66000">
                  <a:srgbClr val="F87477"/>
                </a:gs>
                <a:gs pos="100000">
                  <a:srgbClr val="FA9496"/>
                </a:gs>
              </a:gsLst>
              <a:lin ang="162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新月形 25"/>
            <p:cNvSpPr/>
            <p:nvPr/>
          </p:nvSpPr>
          <p:spPr>
            <a:xfrm rot="9951297">
              <a:off x="4682240" y="1941956"/>
              <a:ext cx="1331655" cy="2663311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lin ang="162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新月形 26"/>
            <p:cNvSpPr/>
            <p:nvPr/>
          </p:nvSpPr>
          <p:spPr>
            <a:xfrm rot="15351297">
              <a:off x="4011669" y="2799744"/>
              <a:ext cx="1331655" cy="2663310"/>
            </a:xfrm>
            <a:prstGeom prst="moon">
              <a:avLst>
                <a:gd name="adj" fmla="val 15190"/>
              </a:avLst>
            </a:prstGeom>
            <a:gradFill flip="none" rotWithShape="1">
              <a:gsLst>
                <a:gs pos="18000">
                  <a:srgbClr val="119707"/>
                </a:gs>
                <a:gs pos="67000">
                  <a:srgbClr val="8AD53F"/>
                </a:gs>
                <a:gs pos="100000">
                  <a:srgbClr val="BCEB6F"/>
                </a:gs>
              </a:gsLst>
              <a:lin ang="16200000" scaled="1"/>
              <a:tileRect/>
            </a:gra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161287" y="2765778"/>
            <a:ext cx="3062628" cy="1399830"/>
            <a:chOff x="2044182" y="3132468"/>
            <a:chExt cx="2898896" cy="1056554"/>
          </a:xfrm>
        </p:grpSpPr>
        <p:sp>
          <p:nvSpPr>
            <p:cNvPr id="33" name="矩形 4"/>
            <p:cNvSpPr>
              <a:spLocks noChangeArrowheads="1"/>
            </p:cNvSpPr>
            <p:nvPr/>
          </p:nvSpPr>
          <p:spPr bwMode="auto">
            <a:xfrm>
              <a:off x="2044183" y="3565099"/>
              <a:ext cx="2898895" cy="623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20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尚未对设计阶段的产品进行测试，即审查</a:t>
              </a:r>
            </a:p>
          </p:txBody>
        </p:sp>
        <p:sp>
          <p:nvSpPr>
            <p:cNvPr id="34" name="TextBox 67"/>
            <p:cNvSpPr txBox="1"/>
            <p:nvPr/>
          </p:nvSpPr>
          <p:spPr>
            <a:xfrm>
              <a:off x="2044182" y="3132468"/>
              <a:ext cx="2898895" cy="34845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2400" kern="0" dirty="0">
                  <a:solidFill>
                    <a:srgbClr val="F8A059"/>
                  </a:solidFill>
                  <a:latin typeface="微软雅黑" pitchFamily="34" charset="-122"/>
                  <a:ea typeface="微软雅黑" pitchFamily="34" charset="-122"/>
                </a:rPr>
                <a:t>阶段性测试</a:t>
              </a:r>
              <a:endParaRPr lang="en-US" altLang="zh-CN" sz="2400" kern="0" dirty="0">
                <a:solidFill>
                  <a:srgbClr val="F8A059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397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4608" y="2277139"/>
            <a:ext cx="461665" cy="28796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217">
              <a:defRPr/>
            </a:pPr>
            <a:r>
              <a:rPr lang="zh-CN" altLang="en-US" kern="0" spc="200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后续计划</a:t>
            </a:r>
            <a:endParaRPr lang="en-US" kern="0" spc="200" dirty="0">
              <a:solidFill>
                <a:srgbClr val="FF66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2352451" y="1773199"/>
            <a:ext cx="0" cy="492934"/>
          </a:xfrm>
          <a:prstGeom prst="line">
            <a:avLst/>
          </a:prstGeom>
          <a:ln>
            <a:solidFill>
              <a:srgbClr val="FF990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2352450" y="1628948"/>
            <a:ext cx="9249859" cy="0"/>
          </a:xfrm>
          <a:prstGeom prst="line">
            <a:avLst/>
          </a:prstGeom>
          <a:ln>
            <a:solidFill>
              <a:srgbClr val="FF990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352450" y="6164671"/>
            <a:ext cx="4714909" cy="0"/>
          </a:xfrm>
          <a:prstGeom prst="line">
            <a:avLst/>
          </a:prstGeom>
          <a:ln>
            <a:solidFill>
              <a:srgbClr val="FF990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矩形 4"/>
          <p:cNvSpPr>
            <a:spLocks noChangeArrowheads="1"/>
          </p:cNvSpPr>
          <p:nvPr/>
        </p:nvSpPr>
        <p:spPr bwMode="auto">
          <a:xfrm>
            <a:off x="4922983" y="2932135"/>
            <a:ext cx="3454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defTabSz="914217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33CC"/>
                </a:solidFill>
                <a:latin typeface="微软雅黑" pitchFamily="34" charset="-122"/>
                <a:ea typeface="微软雅黑" pitchFamily="34" charset="-122"/>
              </a:rPr>
              <a:t>编码实现（</a:t>
            </a:r>
            <a:r>
              <a:rPr lang="en-US" altLang="zh-CN" sz="2400" b="1" dirty="0">
                <a:solidFill>
                  <a:srgbClr val="FF33CC"/>
                </a:solidFill>
                <a:latin typeface="微软雅黑" pitchFamily="34" charset="-122"/>
                <a:ea typeface="微软雅黑" pitchFamily="34" charset="-122"/>
              </a:rPr>
              <a:t>2017-5</a:t>
            </a:r>
            <a:r>
              <a:rPr lang="zh-CN" altLang="en-US" sz="2400" b="1" dirty="0">
                <a:solidFill>
                  <a:srgbClr val="FF33CC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2400" b="1" dirty="0">
              <a:solidFill>
                <a:srgbClr val="FF33CC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defTabSz="914217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测试（</a:t>
            </a:r>
            <a:r>
              <a:rPr lang="en-US" altLang="zh-CN" sz="240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2017-6</a:t>
            </a:r>
            <a:r>
              <a:rPr lang="zh-CN" altLang="en-US" sz="2400" b="1" dirty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2400" b="1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AutoShape 2" descr="http://www.singtao.ca/estate/article_pic/Celebrity-a-20071206-07.jpg"/>
          <p:cNvSpPr>
            <a:spLocks noChangeAspect="1" noChangeArrowheads="1"/>
          </p:cNvSpPr>
          <p:nvPr/>
        </p:nvSpPr>
        <p:spPr bwMode="auto">
          <a:xfrm>
            <a:off x="157744" y="-1218918"/>
            <a:ext cx="3809118" cy="255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11732472" y="1628948"/>
            <a:ext cx="0" cy="1400617"/>
          </a:xfrm>
          <a:prstGeom prst="line">
            <a:avLst/>
          </a:prstGeom>
          <a:ln>
            <a:solidFill>
              <a:srgbClr val="FF990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82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8"/>
          <p:cNvSpPr>
            <a:spLocks/>
          </p:cNvSpPr>
          <p:nvPr/>
        </p:nvSpPr>
        <p:spPr bwMode="auto">
          <a:xfrm>
            <a:off x="4764519" y="3212424"/>
            <a:ext cx="3167917" cy="359750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1" name="Freeform 11"/>
          <p:cNvSpPr>
            <a:spLocks/>
          </p:cNvSpPr>
          <p:nvPr/>
        </p:nvSpPr>
        <p:spPr bwMode="auto">
          <a:xfrm>
            <a:off x="4764519" y="3188616"/>
            <a:ext cx="3167917" cy="359750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99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" name="Rectangle 23"/>
          <p:cNvSpPr>
            <a:spLocks noChangeArrowheads="1"/>
          </p:cNvSpPr>
          <p:nvPr/>
        </p:nvSpPr>
        <p:spPr bwMode="auto">
          <a:xfrm>
            <a:off x="6348481" y="0"/>
            <a:ext cx="45708" cy="6858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5000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" name="Rectangle 24"/>
          <p:cNvSpPr>
            <a:spLocks noChangeArrowheads="1"/>
          </p:cNvSpPr>
          <p:nvPr/>
        </p:nvSpPr>
        <p:spPr bwMode="auto">
          <a:xfrm>
            <a:off x="6311975" y="0"/>
            <a:ext cx="45708" cy="68580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5000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" name="Line 25"/>
          <p:cNvSpPr>
            <a:spLocks noChangeShapeType="1"/>
          </p:cNvSpPr>
          <p:nvPr/>
        </p:nvSpPr>
        <p:spPr bwMode="auto">
          <a:xfrm>
            <a:off x="2204" y="3212423"/>
            <a:ext cx="1218759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6" name="Line 26"/>
          <p:cNvSpPr>
            <a:spLocks noChangeShapeType="1"/>
          </p:cNvSpPr>
          <p:nvPr/>
        </p:nvSpPr>
        <p:spPr bwMode="auto">
          <a:xfrm>
            <a:off x="2205" y="3572173"/>
            <a:ext cx="12187591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7" name="Group 27"/>
          <p:cNvGrpSpPr>
            <a:grpSpLocks/>
          </p:cNvGrpSpPr>
          <p:nvPr/>
        </p:nvGrpSpPr>
        <p:grpSpPr bwMode="auto">
          <a:xfrm>
            <a:off x="4980369" y="3328812"/>
            <a:ext cx="2856839" cy="198392"/>
            <a:chOff x="1987" y="2010"/>
            <a:chExt cx="1800" cy="150"/>
          </a:xfrm>
        </p:grpSpPr>
        <p:sp>
          <p:nvSpPr>
            <p:cNvPr id="116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1987" y="2010"/>
              <a:ext cx="862" cy="15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999" b="0" i="0" u="none" strike="noStrike" kern="1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/>
                  <a:ea typeface="宋体" panose="02010600030101010101" pitchFamily="2" charset="-122"/>
                  <a:cs typeface="+mn-cs"/>
                </a:rPr>
                <a:t>THANKS</a:t>
              </a:r>
              <a:endParaRPr kumimoji="1" lang="zh-CN" altLang="en-US" sz="3999" b="0" i="0" u="none" strike="noStrike" kern="1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7" name="WordArt 29"/>
            <p:cNvSpPr>
              <a:spLocks noChangeArrowheads="1" noChangeShapeType="1" noTextEdit="1"/>
            </p:cNvSpPr>
            <p:nvPr/>
          </p:nvSpPr>
          <p:spPr bwMode="auto">
            <a:xfrm>
              <a:off x="2901" y="2024"/>
              <a:ext cx="886" cy="13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3999" b="0" i="1" u="none" strike="noStrike" kern="1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rPr>
                <a:t>for your time</a:t>
              </a:r>
              <a:endParaRPr kumimoji="1" lang="zh-CN" altLang="en-US" sz="3999" b="0" i="1" u="none" strike="noStrike" kern="1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</p:txBody>
        </p:sp>
      </p:grpSp>
      <p:sp>
        <p:nvSpPr>
          <p:cNvPr id="118" name="AutoShape 30"/>
          <p:cNvSpPr>
            <a:spLocks noChangeArrowheads="1"/>
          </p:cNvSpPr>
          <p:nvPr/>
        </p:nvSpPr>
        <p:spPr bwMode="auto">
          <a:xfrm>
            <a:off x="4677227" y="3285168"/>
            <a:ext cx="552322" cy="458947"/>
          </a:xfrm>
          <a:prstGeom prst="star16">
            <a:avLst>
              <a:gd name="adj" fmla="val 22046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9" name="AutoShape 31"/>
          <p:cNvSpPr>
            <a:spLocks noChangeArrowheads="1"/>
          </p:cNvSpPr>
          <p:nvPr/>
        </p:nvSpPr>
        <p:spPr bwMode="auto">
          <a:xfrm>
            <a:off x="4553431" y="3197874"/>
            <a:ext cx="791979" cy="636176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6" name="AutoShape 32"/>
          <p:cNvSpPr>
            <a:spLocks noChangeArrowheads="1"/>
          </p:cNvSpPr>
          <p:nvPr/>
        </p:nvSpPr>
        <p:spPr bwMode="auto">
          <a:xfrm rot="-2690537">
            <a:off x="4459793" y="3133067"/>
            <a:ext cx="980848" cy="786953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7" name="Line 33"/>
          <p:cNvSpPr>
            <a:spLocks noChangeShapeType="1"/>
          </p:cNvSpPr>
          <p:nvPr/>
        </p:nvSpPr>
        <p:spPr bwMode="auto">
          <a:xfrm flipV="1">
            <a:off x="4764519" y="0"/>
            <a:ext cx="0" cy="6858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8" name="Line 34"/>
          <p:cNvSpPr>
            <a:spLocks noChangeShapeType="1"/>
          </p:cNvSpPr>
          <p:nvPr/>
        </p:nvSpPr>
        <p:spPr bwMode="auto">
          <a:xfrm flipV="1">
            <a:off x="7932436" y="0"/>
            <a:ext cx="0" cy="6858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9" name="AutoShape 35"/>
          <p:cNvSpPr>
            <a:spLocks noChangeArrowheads="1"/>
          </p:cNvSpPr>
          <p:nvPr/>
        </p:nvSpPr>
        <p:spPr bwMode="auto">
          <a:xfrm flipH="1">
            <a:off x="7465823" y="3240197"/>
            <a:ext cx="758649" cy="609724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0" name="AutoShape 36"/>
          <p:cNvSpPr>
            <a:spLocks noChangeArrowheads="1"/>
          </p:cNvSpPr>
          <p:nvPr/>
        </p:nvSpPr>
        <p:spPr bwMode="auto">
          <a:xfrm rot="18909463" flipV="1">
            <a:off x="7534070" y="3283843"/>
            <a:ext cx="625330" cy="502592"/>
          </a:xfrm>
          <a:prstGeom prst="star4">
            <a:avLst>
              <a:gd name="adj" fmla="val 5481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1" name="Oval 60">
            <a:hlinkClick r:id="rId2"/>
          </p:cNvPr>
          <p:cNvSpPr>
            <a:spLocks noChangeArrowheads="1"/>
          </p:cNvSpPr>
          <p:nvPr/>
        </p:nvSpPr>
        <p:spPr bwMode="auto">
          <a:xfrm>
            <a:off x="5968301" y="2756605"/>
            <a:ext cx="443907" cy="523754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396" tIns="45697" rIns="91396" bIns="45697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2" name="Oval 61">
            <a:hlinkClick r:id="rId3"/>
          </p:cNvPr>
          <p:cNvSpPr>
            <a:spLocks noChangeArrowheads="1"/>
          </p:cNvSpPr>
          <p:nvPr/>
        </p:nvSpPr>
        <p:spPr bwMode="auto">
          <a:xfrm>
            <a:off x="5980260" y="3564850"/>
            <a:ext cx="419989" cy="521373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396" tIns="45697" rIns="91396" bIns="45697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" name="TextBox 19"/>
          <p:cNvSpPr txBox="1">
            <a:spLocks noChangeArrowheads="1"/>
          </p:cNvSpPr>
          <p:nvPr/>
        </p:nvSpPr>
        <p:spPr bwMode="auto">
          <a:xfrm>
            <a:off x="6804658" y="4218353"/>
            <a:ext cx="184641" cy="36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96" tIns="45697" rIns="91396" bIns="45697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4" name="Freeform 18"/>
          <p:cNvSpPr>
            <a:spLocks/>
          </p:cNvSpPr>
          <p:nvPr/>
        </p:nvSpPr>
        <p:spPr bwMode="auto">
          <a:xfrm>
            <a:off x="1916804" y="2767316"/>
            <a:ext cx="201565" cy="1279626"/>
          </a:xfrm>
          <a:custGeom>
            <a:avLst/>
            <a:gdLst>
              <a:gd name="T0" fmla="*/ 127 w 127"/>
              <a:gd name="T1" fmla="*/ 0 h 1075"/>
              <a:gd name="T2" fmla="*/ 0 w 127"/>
              <a:gd name="T3" fmla="*/ 1075 h 1075"/>
              <a:gd name="T4" fmla="*/ 127 w 127"/>
              <a:gd name="T5" fmla="*/ 0 h 1075"/>
              <a:gd name="T6" fmla="*/ 0 60000 65536"/>
              <a:gd name="T7" fmla="*/ 0 60000 65536"/>
              <a:gd name="T8" fmla="*/ 0 60000 65536"/>
              <a:gd name="T9" fmla="*/ 0 w 127"/>
              <a:gd name="T10" fmla="*/ 0 h 1075"/>
              <a:gd name="T11" fmla="*/ 127 w 127"/>
              <a:gd name="T12" fmla="*/ 1075 h 10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7" h="1075">
                <a:moveTo>
                  <a:pt x="127" y="0"/>
                </a:moveTo>
                <a:lnTo>
                  <a:pt x="0" y="1075"/>
                </a:lnTo>
                <a:lnTo>
                  <a:pt x="12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396" tIns="45697" rIns="91396" bIns="45697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5" name="Freeform 20"/>
          <p:cNvSpPr>
            <a:spLocks/>
          </p:cNvSpPr>
          <p:nvPr/>
        </p:nvSpPr>
        <p:spPr bwMode="auto">
          <a:xfrm>
            <a:off x="3267451" y="2561385"/>
            <a:ext cx="7936" cy="1805760"/>
          </a:xfrm>
          <a:custGeom>
            <a:avLst/>
            <a:gdLst>
              <a:gd name="T0" fmla="*/ 0 w 5"/>
              <a:gd name="T1" fmla="*/ 0 h 1517"/>
              <a:gd name="T2" fmla="*/ 5 w 5"/>
              <a:gd name="T3" fmla="*/ 1517 h 1517"/>
              <a:gd name="T4" fmla="*/ 0 w 5"/>
              <a:gd name="T5" fmla="*/ 0 h 1517"/>
              <a:gd name="T6" fmla="*/ 0 60000 65536"/>
              <a:gd name="T7" fmla="*/ 0 60000 65536"/>
              <a:gd name="T8" fmla="*/ 0 60000 65536"/>
              <a:gd name="T9" fmla="*/ 0 w 5"/>
              <a:gd name="T10" fmla="*/ 0 h 1517"/>
              <a:gd name="T11" fmla="*/ 5 w 5"/>
              <a:gd name="T12" fmla="*/ 1517 h 15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" h="1517">
                <a:moveTo>
                  <a:pt x="0" y="0"/>
                </a:moveTo>
                <a:lnTo>
                  <a:pt x="5" y="15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396" tIns="45697" rIns="91396" bIns="45697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6" name="Line 43"/>
          <p:cNvSpPr>
            <a:spLocks noChangeShapeType="1"/>
          </p:cNvSpPr>
          <p:nvPr/>
        </p:nvSpPr>
        <p:spPr bwMode="auto">
          <a:xfrm>
            <a:off x="1324800" y="2878020"/>
            <a:ext cx="1588" cy="119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396" tIns="45697" rIns="91396" bIns="45697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7" name="Line 45"/>
          <p:cNvSpPr>
            <a:spLocks noChangeShapeType="1"/>
          </p:cNvSpPr>
          <p:nvPr/>
        </p:nvSpPr>
        <p:spPr bwMode="auto">
          <a:xfrm>
            <a:off x="4291155" y="910370"/>
            <a:ext cx="1587" cy="1191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396" tIns="45697" rIns="91396" bIns="45697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13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7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9" dur="3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rAng="0" ptsTypes="AA">
                                      <p:cBhvr>
                                        <p:cTn id="81" dur="3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3" dur="5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85" dur="5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7" dur="5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2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2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10800000">
                                      <p:cBhvr>
                                        <p:cTn id="114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-10800000">
                                      <p:cBhvr>
                                        <p:cTn id="116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3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3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3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3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500"/>
                            </p:stCondLst>
                            <p:childTnLst>
                              <p:par>
                                <p:cTn id="12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5" grpId="1" animBg="1"/>
      <p:bldP spid="101" grpId="0" animBg="1"/>
      <p:bldP spid="101" grpId="1" animBg="1"/>
      <p:bldP spid="102" grpId="0" animBg="1"/>
      <p:bldP spid="102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18" grpId="0" animBg="1"/>
      <p:bldP spid="118" grpId="1" animBg="1"/>
      <p:bldP spid="118" grpId="2" animBg="1"/>
      <p:bldP spid="118" grpId="3" animBg="1"/>
      <p:bldP spid="119" grpId="0" animBg="1"/>
      <p:bldP spid="119" grpId="1" animBg="1"/>
      <p:bldP spid="119" grpId="2" animBg="1"/>
      <p:bldP spid="119" grpId="3" animBg="1"/>
      <p:bldP spid="126" grpId="0" animBg="1"/>
      <p:bldP spid="126" grpId="1" animBg="1"/>
      <p:bldP spid="126" grpId="2" animBg="1"/>
      <p:bldP spid="126" grpId="3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29" grpId="2" animBg="1"/>
      <p:bldP spid="130" grpId="0" animBg="1"/>
      <p:bldP spid="130" grpId="1" animBg="1"/>
      <p:bldP spid="130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7485" y="1413243"/>
            <a:ext cx="11983226" cy="4319480"/>
            <a:chOff x="95302" y="1413570"/>
            <a:chExt cx="11986000" cy="4320480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8290800" y="1413570"/>
              <a:ext cx="2772000" cy="4320480"/>
            </a:xfrm>
            <a:prstGeom prst="roundRect">
              <a:avLst>
                <a:gd name="adj" fmla="val 2998"/>
              </a:avLst>
            </a:prstGeom>
            <a:ln>
              <a:noFill/>
              <a:headEnd type="oval" w="med" len="med"/>
              <a:tailEnd/>
            </a:ln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217"/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4708800" y="1413570"/>
              <a:ext cx="2772000" cy="4320480"/>
            </a:xfrm>
            <a:prstGeom prst="roundRect">
              <a:avLst>
                <a:gd name="adj" fmla="val 2998"/>
              </a:avLst>
            </a:prstGeom>
            <a:ln>
              <a:noFill/>
              <a:headEnd type="oval" w="med" len="med"/>
              <a:tailEnd/>
            </a:ln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217"/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 bwMode="auto">
            <a:xfrm>
              <a:off x="1126800" y="1413570"/>
              <a:ext cx="2772000" cy="4320480"/>
            </a:xfrm>
            <a:prstGeom prst="roundRect">
              <a:avLst>
                <a:gd name="adj" fmla="val 2998"/>
              </a:avLst>
            </a:prstGeom>
            <a:ln>
              <a:noFill/>
              <a:headEnd type="oval" w="med" len="med"/>
              <a:tailEnd/>
            </a:ln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217"/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4708654" y="5013970"/>
              <a:ext cx="2772000" cy="468000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noFill/>
              <a:prstDash val="solid"/>
              <a:round/>
              <a:headEnd/>
              <a:tailEnd/>
            </a:ln>
            <a:effectLst/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Impact" pitchFamily="34" charset="0"/>
                  <a:ea typeface="微软雅黑" pitchFamily="34" charset="-122"/>
                </a:rPr>
                <a:t>项目进展</a:t>
              </a: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126654" y="5013970"/>
              <a:ext cx="2772000" cy="468000"/>
            </a:xfrm>
            <a:prstGeom prst="rect">
              <a:avLst/>
            </a:prstGeom>
            <a:gradFill>
              <a:gsLst>
                <a:gs pos="33000">
                  <a:srgbClr val="A379BB">
                    <a:lumMod val="60000"/>
                    <a:lumOff val="40000"/>
                  </a:srgbClr>
                </a:gs>
                <a:gs pos="100000">
                  <a:srgbClr val="A379BB"/>
                </a:gs>
              </a:gsLst>
              <a:lin ang="5400000" scaled="0"/>
            </a:gradFill>
            <a:ln w="3175" cap="flat" cmpd="sng" algn="ctr">
              <a:noFill/>
              <a:prstDash val="solid"/>
            </a:ln>
            <a:effectLst/>
            <a:extLst/>
          </p:spPr>
          <p:txBody>
            <a:bodyPr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Impact" pitchFamily="34" charset="0"/>
                  <a:ea typeface="微软雅黑" pitchFamily="34" charset="-122"/>
                </a:rPr>
                <a:t>项目简介</a:t>
              </a: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8290654" y="5013971"/>
              <a:ext cx="2772000" cy="468000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noFill/>
              <a:prstDash val="solid"/>
              <a:round/>
              <a:headEnd/>
              <a:tailEnd/>
            </a:ln>
            <a:effectLst/>
            <a:extLst/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计划安排</a:t>
              </a:r>
              <a:endParaRPr lang="zh-CN" altLang="en-US" sz="20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84786" y="2035310"/>
              <a:ext cx="2184028" cy="2834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03251" y="2030729"/>
              <a:ext cx="2183098" cy="284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20640" y="2034085"/>
              <a:ext cx="2184028" cy="2834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组合 1"/>
            <p:cNvGrpSpPr/>
            <p:nvPr/>
          </p:nvGrpSpPr>
          <p:grpSpPr>
            <a:xfrm>
              <a:off x="95302" y="1533432"/>
              <a:ext cx="11986000" cy="372468"/>
              <a:chOff x="95302" y="1533432"/>
              <a:chExt cx="11986000" cy="372468"/>
            </a:xfrm>
          </p:grpSpPr>
          <p:pic>
            <p:nvPicPr>
              <p:cNvPr id="1026" name="Picture 2" descr="C:\Documents and Settings\tdz\桌面\未标题-2 拷贝1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81302" y="1533600"/>
                <a:ext cx="1600000" cy="37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C:\Documents and Settings\tdz\桌面\未标题-3 拷贝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1058" y="1533600"/>
                <a:ext cx="1771429" cy="37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4" descr="C:\Documents and Settings\tdz\桌面\未标题-3 拷贝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5744" y="1534471"/>
                <a:ext cx="1771429" cy="37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3" descr="C:\Documents and Settings\tdz\桌面\未标题-2 拷贝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302" y="1533432"/>
                <a:ext cx="1600000" cy="37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" name="组合 3"/>
          <p:cNvGrpSpPr/>
          <p:nvPr/>
        </p:nvGrpSpPr>
        <p:grpSpPr>
          <a:xfrm>
            <a:off x="88055" y="441411"/>
            <a:ext cx="11983226" cy="467893"/>
            <a:chOff x="85870" y="441513"/>
            <a:chExt cx="11986000" cy="468001"/>
          </a:xfrm>
        </p:grpSpPr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4708800" y="441513"/>
              <a:ext cx="2772000" cy="468000"/>
            </a:xfrm>
            <a:prstGeom prst="round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solidFill>
                <a:srgbClr val="E6E6E6"/>
              </a:solidFill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Impact" pitchFamily="34" charset="0"/>
                  <a:ea typeface="微软雅黑" pitchFamily="34" charset="-122"/>
                </a:rPr>
                <a:t>项目进展</a:t>
              </a: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126800" y="441513"/>
              <a:ext cx="2772000" cy="468000"/>
            </a:xfrm>
            <a:prstGeom prst="roundRect">
              <a:avLst/>
            </a:prstGeom>
            <a:gradFill>
              <a:gsLst>
                <a:gs pos="33000">
                  <a:srgbClr val="A379BB">
                    <a:lumMod val="60000"/>
                    <a:lumOff val="40000"/>
                  </a:srgbClr>
                </a:gs>
                <a:gs pos="100000">
                  <a:srgbClr val="A379BB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Impact" pitchFamily="34" charset="0"/>
                  <a:ea typeface="微软雅黑" pitchFamily="34" charset="-122"/>
                </a:rPr>
                <a:t>项目简介</a:t>
              </a: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8290800" y="441514"/>
              <a:ext cx="2772000" cy="468000"/>
            </a:xfrm>
            <a:prstGeom prst="round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solidFill>
                <a:srgbClr val="E6E6E6"/>
              </a:solidFill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计划安排</a:t>
              </a:r>
              <a:endParaRPr lang="zh-CN" altLang="en-US" sz="2000" kern="0" dirty="0">
                <a:solidFill>
                  <a:sysClr val="window" lastClr="FFFFFF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85870" y="499866"/>
              <a:ext cx="11986000" cy="372468"/>
              <a:chOff x="95302" y="1533432"/>
              <a:chExt cx="11986000" cy="372468"/>
            </a:xfrm>
          </p:grpSpPr>
          <p:pic>
            <p:nvPicPr>
              <p:cNvPr id="24" name="Picture 2" descr="C:\Documents and Settings\tdz\桌面\未标题-2 拷贝1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81302" y="1533600"/>
                <a:ext cx="1600000" cy="37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4" descr="C:\Documents and Settings\tdz\桌面\未标题-3 拷贝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1058" y="1533600"/>
                <a:ext cx="1771429" cy="37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4" descr="C:\Documents and Settings\tdz\桌面\未标题-3 拷贝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5744" y="1534471"/>
                <a:ext cx="1771429" cy="37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3" descr="C:\Documents and Settings\tdz\桌面\未标题-2 拷贝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302" y="1533432"/>
                <a:ext cx="1600000" cy="371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8" name="斜纹 27"/>
          <p:cNvSpPr/>
          <p:nvPr/>
        </p:nvSpPr>
        <p:spPr>
          <a:xfrm rot="10800000">
            <a:off x="11207385" y="5832090"/>
            <a:ext cx="1007830" cy="1007830"/>
          </a:xfrm>
          <a:prstGeom prst="diagStrip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/>
            </a:endParaRPr>
          </a:p>
        </p:txBody>
      </p:sp>
      <p:sp>
        <p:nvSpPr>
          <p:cNvPr id="29" name="TextBox 28"/>
          <p:cNvSpPr txBox="1"/>
          <p:nvPr/>
        </p:nvSpPr>
        <p:spPr>
          <a:xfrm rot="18928564">
            <a:off x="11298511" y="6314192"/>
            <a:ext cx="1117355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altLang="zh-CN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transition</a:t>
            </a:r>
            <a:endParaRPr lang="zh-CN" altLang="en-US" sz="16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251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7631E-6 -4.81481E-6 L 0.00065 -0.3569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78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2"/>
          <p:cNvSpPr txBox="1"/>
          <p:nvPr/>
        </p:nvSpPr>
        <p:spPr>
          <a:xfrm>
            <a:off x="1252800" y="2277666"/>
            <a:ext cx="461665" cy="2880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200" normalizeH="0" noProof="0" dirty="0">
                <a:ln>
                  <a:noFill/>
                </a:ln>
                <a:solidFill>
                  <a:srgbClr val="BA08C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项目简介</a:t>
            </a:r>
            <a:endParaRPr kumimoji="0" lang="en-US" sz="1800" b="0" i="0" u="none" strike="noStrike" kern="0" cap="none" spc="200" normalizeH="0" noProof="0" dirty="0">
              <a:ln>
                <a:noFill/>
              </a:ln>
              <a:solidFill>
                <a:srgbClr val="BA08C8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3" name="肘形连接符 5"/>
          <p:cNvCxnSpPr/>
          <p:nvPr/>
        </p:nvCxnSpPr>
        <p:spPr>
          <a:xfrm>
            <a:off x="1558702" y="5049974"/>
            <a:ext cx="4800298" cy="1509726"/>
          </a:xfrm>
          <a:prstGeom prst="bentConnector3">
            <a:avLst>
              <a:gd name="adj1" fmla="val 5932"/>
            </a:avLst>
          </a:prstGeom>
          <a:ln>
            <a:solidFill>
              <a:srgbClr val="F182FA"/>
            </a:solidFill>
            <a:prstDash val="dash"/>
            <a:headEnd type="oval"/>
            <a:tailEnd type="diamond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4728" y="1368836"/>
            <a:ext cx="4313796" cy="4579881"/>
          </a:xfrm>
          <a:prstGeom prst="rect">
            <a:avLst/>
          </a:prstGeom>
          <a:noFill/>
          <a:ln w="28575">
            <a:solidFill>
              <a:srgbClr val="F5A7F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Connector 10"/>
          <p:cNvCxnSpPr/>
          <p:nvPr/>
        </p:nvCxnSpPr>
        <p:spPr>
          <a:xfrm>
            <a:off x="6384572" y="5948717"/>
            <a:ext cx="5136806" cy="0"/>
          </a:xfrm>
          <a:prstGeom prst="line">
            <a:avLst/>
          </a:prstGeom>
          <a:ln>
            <a:solidFill>
              <a:srgbClr val="F5A7FB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6384572" y="1397601"/>
            <a:ext cx="5136806" cy="4407236"/>
            <a:chOff x="6384572" y="1397601"/>
            <a:chExt cx="5136806" cy="4407236"/>
          </a:xfrm>
        </p:grpSpPr>
        <p:cxnSp>
          <p:nvCxnSpPr>
            <p:cNvPr id="49" name="直接连接符 48"/>
            <p:cNvCxnSpPr/>
            <p:nvPr/>
          </p:nvCxnSpPr>
          <p:spPr>
            <a:xfrm flipV="1">
              <a:off x="11521378" y="3896597"/>
              <a:ext cx="0" cy="1908240"/>
            </a:xfrm>
            <a:prstGeom prst="line">
              <a:avLst/>
            </a:prstGeom>
            <a:ln>
              <a:solidFill>
                <a:srgbClr val="F5A7FB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0" name="矩形 4"/>
            <p:cNvSpPr>
              <a:spLocks noChangeArrowheads="1"/>
            </p:cNvSpPr>
            <p:nvPr/>
          </p:nvSpPr>
          <p:spPr bwMode="auto">
            <a:xfrm>
              <a:off x="6384572" y="1811433"/>
              <a:ext cx="4896544" cy="3757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移动会议白板，是针对会议及网络会议进行实时可视化信息交流的应用软件，基于</a:t>
              </a:r>
              <a:r>
                <a:rPr lang="en-US" altLang="zh-CN" sz="16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Android</a:t>
              </a:r>
              <a:r>
                <a:rPr lang="zh-CN" altLang="en-US" sz="16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平台进行开发，基于</a:t>
              </a:r>
              <a:r>
                <a:rPr lang="en-US" altLang="zh-CN" sz="16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C/S</a:t>
              </a:r>
              <a:r>
                <a:rPr lang="zh-CN" altLang="en-US" sz="16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架构进行设计。系统的主要功能包括：</a:t>
              </a:r>
              <a:endPara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白板共享</a:t>
              </a:r>
              <a:endPara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手绘图像</a:t>
              </a:r>
              <a:endPara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图片插入</a:t>
              </a:r>
              <a:endPara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文字插入</a:t>
              </a:r>
              <a:endPara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白板保存</a:t>
              </a:r>
              <a:endPara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PPT</a:t>
              </a:r>
              <a:r>
                <a:rPr lang="zh-CN" altLang="en-US" sz="16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共享</a:t>
              </a:r>
              <a:endPara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会议笔记</a:t>
              </a:r>
              <a:endPara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个人信息管理</a:t>
              </a:r>
              <a:endPara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登录</a:t>
              </a:r>
              <a:r>
                <a:rPr lang="en-US" altLang="zh-CN" sz="16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6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注册</a:t>
              </a:r>
            </a:p>
          </p:txBody>
        </p:sp>
        <p:sp>
          <p:nvSpPr>
            <p:cNvPr id="51" name="TextBox 16"/>
            <p:cNvSpPr txBox="1"/>
            <p:nvPr/>
          </p:nvSpPr>
          <p:spPr>
            <a:xfrm>
              <a:off x="6455246" y="1397601"/>
              <a:ext cx="2732406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>
                  <a:solidFill>
                    <a:srgbClr val="F5A7FB"/>
                  </a:solidFill>
                  <a:latin typeface="微软雅黑" pitchFamily="34" charset="-122"/>
                  <a:ea typeface="微软雅黑" pitchFamily="34" charset="-122"/>
                </a:rPr>
                <a:t>项目内容摘要</a:t>
              </a:r>
              <a:endParaRPr lang="en-US" altLang="zh-CN" kern="0" dirty="0">
                <a:solidFill>
                  <a:srgbClr val="F5A7FB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7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00588" y="1413243"/>
            <a:ext cx="11977020" cy="4319480"/>
            <a:chOff x="98406" y="1413570"/>
            <a:chExt cx="11979792" cy="4320480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8290800" y="1413570"/>
              <a:ext cx="2772000" cy="4320480"/>
            </a:xfrm>
            <a:prstGeom prst="roundRect">
              <a:avLst>
                <a:gd name="adj" fmla="val 2998"/>
              </a:avLst>
            </a:prstGeom>
            <a:ln>
              <a:noFill/>
              <a:headEnd type="oval" w="med" len="med"/>
              <a:tailEnd/>
            </a:ln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217"/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4708800" y="1413570"/>
              <a:ext cx="2772000" cy="4320480"/>
            </a:xfrm>
            <a:prstGeom prst="roundRect">
              <a:avLst>
                <a:gd name="adj" fmla="val 2998"/>
              </a:avLst>
            </a:prstGeom>
            <a:ln>
              <a:noFill/>
              <a:headEnd type="oval" w="med" len="med"/>
              <a:tailEnd/>
            </a:ln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217"/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 bwMode="auto">
            <a:xfrm>
              <a:off x="1126800" y="1413570"/>
              <a:ext cx="2772000" cy="4320480"/>
            </a:xfrm>
            <a:prstGeom prst="roundRect">
              <a:avLst>
                <a:gd name="adj" fmla="val 2998"/>
              </a:avLst>
            </a:prstGeom>
            <a:ln>
              <a:noFill/>
              <a:headEnd type="oval" w="med" len="med"/>
              <a:tailEnd/>
            </a:ln>
            <a:ex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217"/>
              <a:endParaRPr lang="zh-CN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4708654" y="5013970"/>
              <a:ext cx="2772000" cy="468000"/>
            </a:xfrm>
            <a:prstGeom prst="rect">
              <a:avLst/>
            </a:prstGeom>
            <a:gradFill>
              <a:gsLst>
                <a:gs pos="33000">
                  <a:srgbClr val="6DAA2D">
                    <a:lumMod val="60000"/>
                    <a:lumOff val="40000"/>
                  </a:srgbClr>
                </a:gs>
                <a:gs pos="100000">
                  <a:srgbClr val="6DAA2D"/>
                </a:gs>
              </a:gsLst>
              <a:lin ang="5400000" scaled="0"/>
            </a:gradFill>
            <a:ln w="3175" cap="flat" cmpd="sng" algn="ctr">
              <a:noFill/>
              <a:prstDash val="solid"/>
            </a:ln>
            <a:effectLst/>
          </p:spPr>
          <p:txBody>
            <a:bodyPr lIns="0" rIns="0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项目进展</a:t>
              </a: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126654" y="5013970"/>
              <a:ext cx="2772000" cy="468000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noFill/>
              <a:prstDash val="solid"/>
              <a:round/>
              <a:headEnd/>
              <a:tailEnd/>
            </a:ln>
            <a:effectLst/>
            <a:extLst/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项目简介</a:t>
              </a: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8290654" y="5013971"/>
              <a:ext cx="2772000" cy="468000"/>
            </a:xfrm>
            <a:prstGeom prst="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noFill/>
              <a:prstDash val="solid"/>
              <a:round/>
              <a:headEnd/>
              <a:tailEnd/>
            </a:ln>
            <a:effectLst/>
            <a:extLst/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计划安排</a:t>
              </a: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84786" y="2035310"/>
              <a:ext cx="2184028" cy="2834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03251" y="2030729"/>
              <a:ext cx="2183098" cy="284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20640" y="2034085"/>
              <a:ext cx="2184028" cy="2834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组合 5"/>
            <p:cNvGrpSpPr/>
            <p:nvPr/>
          </p:nvGrpSpPr>
          <p:grpSpPr>
            <a:xfrm>
              <a:off x="98406" y="1533600"/>
              <a:ext cx="11979792" cy="372300"/>
              <a:chOff x="98406" y="1533600"/>
              <a:chExt cx="11979792" cy="372300"/>
            </a:xfrm>
          </p:grpSpPr>
          <p:pic>
            <p:nvPicPr>
              <p:cNvPr id="2050" name="Picture 2" descr="C:\Documents and Settings\tdz\桌面\绿1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81302" y="1533600"/>
                <a:ext cx="1596896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C:\Documents and Settings\tdz\桌面\绿3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1310" y="1533600"/>
                <a:ext cx="1764866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C:\Documents and Settings\tdz\桌面\绿3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1483" y="1535100"/>
                <a:ext cx="1764866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1" name="Picture 3" descr="C:\Documents and Settings\tdz\桌面\绿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06" y="1533600"/>
                <a:ext cx="1596896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" name="组合 6"/>
          <p:cNvGrpSpPr/>
          <p:nvPr/>
        </p:nvGrpSpPr>
        <p:grpSpPr>
          <a:xfrm>
            <a:off x="94261" y="441411"/>
            <a:ext cx="11977020" cy="467893"/>
            <a:chOff x="92078" y="441513"/>
            <a:chExt cx="11979792" cy="468001"/>
          </a:xfrm>
        </p:grpSpPr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4708800" y="441513"/>
              <a:ext cx="2772000" cy="468000"/>
            </a:xfrm>
            <a:prstGeom prst="roundRect">
              <a:avLst/>
            </a:prstGeom>
            <a:gradFill>
              <a:gsLst>
                <a:gs pos="33000">
                  <a:srgbClr val="6DAA2D">
                    <a:lumMod val="60000"/>
                    <a:lumOff val="40000"/>
                  </a:srgbClr>
                </a:gs>
                <a:gs pos="100000">
                  <a:srgbClr val="6DAA2D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项目进展</a:t>
              </a: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126800" y="441513"/>
              <a:ext cx="2772000" cy="468000"/>
            </a:xfrm>
            <a:prstGeom prst="round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solidFill>
                <a:srgbClr val="E6E6E6"/>
              </a:solidFill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项目简介</a:t>
              </a: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8290800" y="441514"/>
              <a:ext cx="2772000" cy="468000"/>
            </a:xfrm>
            <a:prstGeom prst="roundRect">
              <a:avLst/>
            </a:prstGeom>
            <a:gradFill>
              <a:gsLst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>
                    <a:lumMod val="50000"/>
                  </a:sysClr>
                </a:gs>
              </a:gsLst>
              <a:lin ang="16200000" scaled="0"/>
            </a:gradFill>
            <a:ln w="9525" cap="rnd">
              <a:solidFill>
                <a:srgbClr val="E6E6E6"/>
              </a:solidFill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anchor="ctr"/>
            <a:lstStyle/>
            <a:p>
              <a:pPr algn="ctr" defTabSz="914217"/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计划安排</a:t>
              </a: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92078" y="489307"/>
              <a:ext cx="11979792" cy="372300"/>
              <a:chOff x="98406" y="1533600"/>
              <a:chExt cx="11979792" cy="372300"/>
            </a:xfrm>
          </p:grpSpPr>
          <p:pic>
            <p:nvPicPr>
              <p:cNvPr id="32" name="Picture 2" descr="C:\Documents and Settings\tdz\桌面\绿1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81302" y="1533600"/>
                <a:ext cx="1596896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4" descr="C:\Documents and Settings\tdz\桌面\绿3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1310" y="1533600"/>
                <a:ext cx="1764866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4" descr="C:\Documents and Settings\tdz\桌面\绿3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1483" y="1535100"/>
                <a:ext cx="1764866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3" descr="C:\Documents and Settings\tdz\桌面\绿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06" y="1533600"/>
                <a:ext cx="1596896" cy="37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6" name="斜纹 25"/>
          <p:cNvSpPr/>
          <p:nvPr/>
        </p:nvSpPr>
        <p:spPr>
          <a:xfrm rot="10800000">
            <a:off x="11161595" y="5876706"/>
            <a:ext cx="1007830" cy="1007830"/>
          </a:xfrm>
          <a:prstGeom prst="diagStripe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zh-CN" altLang="en-US" kern="0" dirty="0">
              <a:solidFill>
                <a:sysClr val="windowText" lastClr="000000"/>
              </a:solidFill>
              <a:ea typeface="微软雅黑"/>
            </a:endParaRPr>
          </a:p>
        </p:txBody>
      </p:sp>
      <p:sp>
        <p:nvSpPr>
          <p:cNvPr id="27" name="TextBox 26"/>
          <p:cNvSpPr txBox="1"/>
          <p:nvPr/>
        </p:nvSpPr>
        <p:spPr>
          <a:xfrm rot="18928564">
            <a:off x="11252592" y="635876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altLang="zh-CN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transition</a:t>
            </a:r>
            <a:endParaRPr lang="zh-CN" altLang="en-US" sz="16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142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7631E-6 -4.81481E-6 L 0.00065 -0.3569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78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5302" y="-736600"/>
            <a:ext cx="609600" cy="609600"/>
          </a:xfrm>
          <a:prstGeom prst="rect">
            <a:avLst/>
          </a:prstGeom>
        </p:spPr>
      </p:pic>
      <p:pic>
        <p:nvPicPr>
          <p:cNvPr id="14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2586" y="-736600"/>
            <a:ext cx="609600" cy="609600"/>
          </a:xfrm>
          <a:prstGeom prst="rect">
            <a:avLst/>
          </a:prstGeom>
        </p:spPr>
      </p:pic>
      <p:sp>
        <p:nvSpPr>
          <p:cNvPr id="15" name="TextBox 1"/>
          <p:cNvSpPr txBox="1"/>
          <p:nvPr/>
        </p:nvSpPr>
        <p:spPr>
          <a:xfrm>
            <a:off x="1252800" y="2277666"/>
            <a:ext cx="461665" cy="2880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1800" kern="0" spc="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主业务流程图</a:t>
            </a:r>
            <a:endParaRPr lang="en-US" sz="1800" kern="0" spc="2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1947143" y="1088431"/>
            <a:ext cx="0" cy="492934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1960566" y="973794"/>
            <a:ext cx="8684736" cy="3775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50682"/>
          <a:stretch/>
        </p:blipFill>
        <p:spPr bwMode="auto">
          <a:xfrm>
            <a:off x="2209092" y="1088431"/>
            <a:ext cx="9133494" cy="5580000"/>
          </a:xfrm>
          <a:prstGeom prst="rect">
            <a:avLst/>
          </a:prstGeom>
          <a:noFill/>
          <a:ln w="28575">
            <a:solidFill>
              <a:srgbClr val="91C85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38" b="4543"/>
          <a:stretch/>
        </p:blipFill>
        <p:spPr bwMode="auto">
          <a:xfrm>
            <a:off x="2209092" y="1088431"/>
            <a:ext cx="9133494" cy="5580000"/>
          </a:xfrm>
          <a:prstGeom prst="rect">
            <a:avLst/>
          </a:prstGeom>
          <a:noFill/>
          <a:ln w="28575">
            <a:solidFill>
              <a:srgbClr val="91C85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31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5302" y="-736600"/>
            <a:ext cx="609600" cy="609600"/>
          </a:xfrm>
          <a:prstGeom prst="rect">
            <a:avLst/>
          </a:prstGeom>
        </p:spPr>
      </p:pic>
      <p:pic>
        <p:nvPicPr>
          <p:cNvPr id="14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2586" y="-736600"/>
            <a:ext cx="609600" cy="609600"/>
          </a:xfrm>
          <a:prstGeom prst="rect">
            <a:avLst/>
          </a:prstGeom>
        </p:spPr>
      </p:pic>
      <p:sp>
        <p:nvSpPr>
          <p:cNvPr id="15" name="TextBox 1"/>
          <p:cNvSpPr txBox="1"/>
          <p:nvPr/>
        </p:nvSpPr>
        <p:spPr>
          <a:xfrm>
            <a:off x="1252800" y="2277666"/>
            <a:ext cx="461665" cy="2880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1800" kern="0" spc="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用例描述</a:t>
            </a:r>
            <a:endParaRPr lang="en-US" sz="1800" kern="0" spc="2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1947143" y="1088431"/>
            <a:ext cx="0" cy="492934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1960566" y="973794"/>
            <a:ext cx="8684736" cy="3775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596208"/>
              </p:ext>
            </p:extLst>
          </p:nvPr>
        </p:nvGraphicFramePr>
        <p:xfrm>
          <a:off x="2451997" y="1322498"/>
          <a:ext cx="7508748" cy="524487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76453">
                  <a:extLst>
                    <a:ext uri="{9D8B030D-6E8A-4147-A177-3AD203B41FA5}">
                      <a16:colId xmlns:a16="http://schemas.microsoft.com/office/drawing/2014/main" val="1850859867"/>
                    </a:ext>
                  </a:extLst>
                </a:gridCol>
                <a:gridCol w="6132295">
                  <a:extLst>
                    <a:ext uri="{9D8B030D-6E8A-4147-A177-3AD203B41FA5}">
                      <a16:colId xmlns:a16="http://schemas.microsoft.com/office/drawing/2014/main" val="509285328"/>
                    </a:ext>
                  </a:extLst>
                </a:gridCol>
              </a:tblGrid>
              <a:tr h="264497">
                <a:tc>
                  <a:txBody>
                    <a:bodyPr/>
                    <a:lstStyle/>
                    <a:p>
                      <a:r>
                        <a:rPr lang="zh-CN" altLang="en-US" sz="1050" dirty="0"/>
                        <a:t>用例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/>
                        <a:t>用户注册（</a:t>
                      </a:r>
                      <a:r>
                        <a:rPr lang="en-US" altLang="zh-CN" sz="1050" dirty="0" err="1"/>
                        <a:t>UC1</a:t>
                      </a:r>
                      <a:r>
                        <a:rPr lang="zh-CN" altLang="en-US" sz="1050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518526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r>
                        <a:rPr lang="zh-CN" altLang="en-US" sz="1050" dirty="0"/>
                        <a:t>用例描述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/>
                        <a:t>潜在用户注册成为正式用户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057751"/>
                  </a:ext>
                </a:extLst>
              </a:tr>
              <a:tr h="257452">
                <a:tc>
                  <a:txBody>
                    <a:bodyPr/>
                    <a:lstStyle/>
                    <a:p>
                      <a:r>
                        <a:rPr lang="zh-CN" altLang="en-US" sz="1050" dirty="0"/>
                        <a:t>参与者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/>
                        <a:t>潜在用户（首要）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757492"/>
                  </a:ext>
                </a:extLst>
              </a:tr>
              <a:tr h="257453">
                <a:tc>
                  <a:txBody>
                    <a:bodyPr/>
                    <a:lstStyle/>
                    <a:p>
                      <a:r>
                        <a:rPr lang="zh-CN" altLang="en-US" sz="1050" dirty="0"/>
                        <a:t>前置条件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/>
                        <a:t>参与者通过客户端访问系统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107994"/>
                  </a:ext>
                </a:extLst>
              </a:tr>
              <a:tr h="257452">
                <a:tc>
                  <a:txBody>
                    <a:bodyPr/>
                    <a:lstStyle/>
                    <a:p>
                      <a:r>
                        <a:rPr lang="zh-CN" altLang="en-US" sz="1050" dirty="0"/>
                        <a:t>后置条件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/>
                        <a:t>系统保存合法的注册信息，开放权限；若注册信息不合法，提示用户重新输入注册信息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23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050" dirty="0"/>
                        <a:t>基本路径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1.</a:t>
                      </a:r>
                      <a:r>
                        <a:rPr lang="zh-CN" altLang="en-US" sz="1050" dirty="0"/>
                        <a:t>参与者打开客户端</a:t>
                      </a:r>
                    </a:p>
                    <a:p>
                      <a:r>
                        <a:rPr lang="en-US" altLang="zh-CN" sz="1050" dirty="0"/>
                        <a:t>2.</a:t>
                      </a:r>
                      <a:r>
                        <a:rPr lang="zh-CN" altLang="en-US" sz="1050" dirty="0"/>
                        <a:t>参与者选择“注册”</a:t>
                      </a:r>
                    </a:p>
                    <a:p>
                      <a:r>
                        <a:rPr lang="en-US" altLang="zh-CN" sz="1050" dirty="0"/>
                        <a:t>3.</a:t>
                      </a:r>
                      <a:r>
                        <a:rPr lang="zh-CN" altLang="en-US" sz="1050" dirty="0"/>
                        <a:t>客户端显示注册界面</a:t>
                      </a:r>
                    </a:p>
                    <a:p>
                      <a:r>
                        <a:rPr lang="en-US" altLang="zh-CN" sz="1050" dirty="0"/>
                        <a:t>4.</a:t>
                      </a:r>
                      <a:r>
                        <a:rPr lang="zh-CN" altLang="en-US" sz="1050" dirty="0"/>
                        <a:t>参与者提供注册信息</a:t>
                      </a:r>
                    </a:p>
                    <a:p>
                      <a:r>
                        <a:rPr lang="en-US" altLang="zh-CN" sz="1050" dirty="0"/>
                        <a:t>5.</a:t>
                      </a:r>
                      <a:r>
                        <a:rPr lang="zh-CN" altLang="en-US" sz="1050" dirty="0"/>
                        <a:t>客户端对注册信息进行初步检查</a:t>
                      </a:r>
                    </a:p>
                    <a:p>
                      <a:r>
                        <a:rPr lang="en-US" altLang="zh-CN" sz="1050" dirty="0"/>
                        <a:t>6.</a:t>
                      </a:r>
                      <a:r>
                        <a:rPr lang="zh-CN" altLang="en-US" sz="1050" dirty="0"/>
                        <a:t>客户端提交注册信息至服务端</a:t>
                      </a:r>
                    </a:p>
                    <a:p>
                      <a:r>
                        <a:rPr lang="en-US" altLang="zh-CN" sz="1050" dirty="0"/>
                        <a:t>7.</a:t>
                      </a:r>
                      <a:r>
                        <a:rPr lang="zh-CN" altLang="en-US" sz="1050" dirty="0"/>
                        <a:t>服务端验证注册信息是否合法</a:t>
                      </a:r>
                    </a:p>
                    <a:p>
                      <a:r>
                        <a:rPr lang="en-US" altLang="zh-CN" sz="1050" dirty="0"/>
                        <a:t>8.</a:t>
                      </a:r>
                      <a:r>
                        <a:rPr lang="zh-CN" altLang="en-US" sz="1050" dirty="0"/>
                        <a:t>服务端返回注册结果</a:t>
                      </a:r>
                    </a:p>
                    <a:p>
                      <a:r>
                        <a:rPr lang="en-US" altLang="zh-CN" sz="1050" dirty="0"/>
                        <a:t>9.</a:t>
                      </a:r>
                      <a:r>
                        <a:rPr lang="zh-CN" altLang="en-US" sz="1050" dirty="0"/>
                        <a:t>客户端显示注册结果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955751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zh-CN" altLang="en-US" sz="1050" dirty="0"/>
                        <a:t>可选或例外路径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5.1 </a:t>
                      </a:r>
                      <a:r>
                        <a:rPr lang="zh-CN" altLang="en-US" sz="1050" dirty="0"/>
                        <a:t>参与者提供的注册信息不完整</a:t>
                      </a:r>
                    </a:p>
                    <a:p>
                      <a:r>
                        <a:rPr lang="en-US" altLang="zh-CN" sz="1050" dirty="0"/>
                        <a:t>        5.1.1 </a:t>
                      </a:r>
                      <a:r>
                        <a:rPr lang="zh-CN" altLang="en-US" sz="1050" dirty="0"/>
                        <a:t>客户端提示输入不完整的信息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4400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6.1 </a:t>
                      </a:r>
                      <a:r>
                        <a:rPr lang="zh-CN" altLang="en-US" sz="1050" dirty="0"/>
                        <a:t>网络状况不良好</a:t>
                      </a:r>
                    </a:p>
                    <a:p>
                      <a:r>
                        <a:rPr lang="zh-CN" altLang="en-US" sz="1050" dirty="0"/>
                        <a:t>        </a:t>
                      </a:r>
                      <a:r>
                        <a:rPr lang="en-US" altLang="zh-CN" sz="1050" dirty="0"/>
                        <a:t>6.1.1 </a:t>
                      </a:r>
                      <a:r>
                        <a:rPr lang="zh-CN" altLang="en-US" sz="1050" dirty="0"/>
                        <a:t>客户端提示检查网络配置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3556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7.1 </a:t>
                      </a:r>
                      <a:r>
                        <a:rPr lang="zh-CN" altLang="en-US" sz="1050" dirty="0"/>
                        <a:t>注册信息不合法</a:t>
                      </a:r>
                    </a:p>
                    <a:p>
                      <a:r>
                        <a:rPr lang="zh-CN" altLang="en-US" sz="1050" dirty="0"/>
                        <a:t>        </a:t>
                      </a:r>
                      <a:r>
                        <a:rPr lang="en-US" altLang="zh-CN" sz="1050" dirty="0"/>
                        <a:t>7.1.1 </a:t>
                      </a:r>
                      <a:r>
                        <a:rPr lang="zh-CN" altLang="en-US" sz="1050" dirty="0"/>
                        <a:t>服务端生成注册失败的结果，包含失败原因等信息</a:t>
                      </a:r>
                    </a:p>
                    <a:p>
                      <a:r>
                        <a:rPr lang="en-US" altLang="zh-CN" sz="1050" dirty="0"/>
                        <a:t>7.2 </a:t>
                      </a:r>
                      <a:r>
                        <a:rPr lang="zh-CN" altLang="en-US" sz="1050" dirty="0"/>
                        <a:t>注册信息合法</a:t>
                      </a:r>
                    </a:p>
                    <a:p>
                      <a:r>
                        <a:rPr lang="zh-CN" altLang="en-US" sz="1050" dirty="0"/>
                        <a:t>        </a:t>
                      </a:r>
                      <a:r>
                        <a:rPr lang="en-US" altLang="zh-CN" sz="1050" dirty="0"/>
                        <a:t>7.2.1 </a:t>
                      </a:r>
                      <a:r>
                        <a:rPr lang="zh-CN" altLang="en-US" sz="1050" dirty="0"/>
                        <a:t>服务端保存注册信息，开放用户权限</a:t>
                      </a:r>
                    </a:p>
                    <a:p>
                      <a:r>
                        <a:rPr lang="zh-CN" altLang="en-US" sz="1050" dirty="0"/>
                        <a:t>        </a:t>
                      </a:r>
                      <a:r>
                        <a:rPr lang="en-US" altLang="zh-CN" sz="1050" dirty="0"/>
                        <a:t>7.2.2 </a:t>
                      </a:r>
                      <a:r>
                        <a:rPr lang="zh-CN" altLang="en-US" sz="1050" dirty="0"/>
                        <a:t>服务端生成注册成功结果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3715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9.1 </a:t>
                      </a:r>
                      <a:r>
                        <a:rPr lang="zh-CN" altLang="en-US" sz="1050" dirty="0"/>
                        <a:t>注册成功，返回登录界面</a:t>
                      </a:r>
                    </a:p>
                    <a:p>
                      <a:r>
                        <a:rPr lang="en-US" altLang="zh-CN" sz="1050" dirty="0"/>
                        <a:t>9.2 </a:t>
                      </a:r>
                      <a:r>
                        <a:rPr lang="zh-CN" altLang="en-US" sz="1050" dirty="0"/>
                        <a:t>注册失败，停留在注册界面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979308"/>
                  </a:ext>
                </a:extLst>
              </a:tr>
              <a:tr h="275208">
                <a:tc>
                  <a:txBody>
                    <a:bodyPr/>
                    <a:lstStyle/>
                    <a:p>
                      <a:r>
                        <a:rPr lang="zh-CN" altLang="en-US" sz="1050" dirty="0"/>
                        <a:t>补充说明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1.</a:t>
                      </a:r>
                      <a:r>
                        <a:rPr lang="zh-CN" altLang="en-US" sz="1050" dirty="0"/>
                        <a:t>用户注册信息包括：用户名、密码、手机号。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419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36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5302" y="-736600"/>
            <a:ext cx="609600" cy="609600"/>
          </a:xfrm>
          <a:prstGeom prst="rect">
            <a:avLst/>
          </a:prstGeom>
        </p:spPr>
      </p:pic>
      <p:pic>
        <p:nvPicPr>
          <p:cNvPr id="14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2586" y="-736600"/>
            <a:ext cx="609600" cy="609600"/>
          </a:xfrm>
          <a:prstGeom prst="rect">
            <a:avLst/>
          </a:prstGeom>
        </p:spPr>
      </p:pic>
      <p:sp>
        <p:nvSpPr>
          <p:cNvPr id="15" name="TextBox 1"/>
          <p:cNvSpPr txBox="1"/>
          <p:nvPr/>
        </p:nvSpPr>
        <p:spPr>
          <a:xfrm>
            <a:off x="1252800" y="2277666"/>
            <a:ext cx="461665" cy="2880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1800" kern="0" spc="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质量属性需求</a:t>
            </a:r>
            <a:endParaRPr lang="en-US" sz="1800" kern="0" spc="2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1947143" y="1088431"/>
            <a:ext cx="0" cy="492934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1960566" y="973794"/>
            <a:ext cx="8684736" cy="3775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295006" y="1557586"/>
            <a:ext cx="4680520" cy="4680520"/>
            <a:chOff x="4295006" y="1557586"/>
            <a:chExt cx="4680520" cy="4680520"/>
          </a:xfrm>
        </p:grpSpPr>
        <p:cxnSp>
          <p:nvCxnSpPr>
            <p:cNvPr id="10" name="直接箭头连接符 9"/>
            <p:cNvCxnSpPr/>
            <p:nvPr/>
          </p:nvCxnSpPr>
          <p:spPr>
            <a:xfrm flipH="1">
              <a:off x="4295006" y="1557586"/>
              <a:ext cx="4680520" cy="4680520"/>
            </a:xfrm>
            <a:prstGeom prst="straightConnector1">
              <a:avLst/>
            </a:prstGeom>
            <a:ln>
              <a:solidFill>
                <a:srgbClr val="91C858"/>
              </a:solidFill>
              <a:headEnd type="arrow"/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4295006" y="1557586"/>
              <a:ext cx="4680520" cy="4680520"/>
            </a:xfrm>
            <a:prstGeom prst="straightConnector1">
              <a:avLst/>
            </a:prstGeom>
            <a:ln>
              <a:solidFill>
                <a:srgbClr val="91C858"/>
              </a:solidFill>
              <a:headEnd type="arrow"/>
              <a:tailEnd type="arrow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 bwMode="auto">
            <a:xfrm>
              <a:off x="6491250" y="3753830"/>
              <a:ext cx="288032" cy="288032"/>
            </a:xfrm>
            <a:prstGeom prst="ellipse">
              <a:avLst/>
            </a:prstGeom>
            <a:solidFill>
              <a:srgbClr val="91C858"/>
            </a:solidFill>
            <a:ln w="57150" cap="flat" cmpd="sng">
              <a:solidFill>
                <a:schemeClr val="bg1"/>
              </a:solidFill>
              <a:round/>
              <a:headEnd type="oval" w="med" len="med"/>
              <a:tailEnd/>
            </a:ln>
            <a:ex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983521" y="1324543"/>
            <a:ext cx="3425031" cy="1263045"/>
            <a:chOff x="5046439" y="1413570"/>
            <a:chExt cx="3425031" cy="1263045"/>
          </a:xfrm>
        </p:grpSpPr>
        <p:sp>
          <p:nvSpPr>
            <p:cNvPr id="17" name="矩形 4"/>
            <p:cNvSpPr>
              <a:spLocks noChangeArrowheads="1"/>
            </p:cNvSpPr>
            <p:nvPr/>
          </p:nvSpPr>
          <p:spPr bwMode="auto">
            <a:xfrm>
              <a:off x="5046439" y="1845618"/>
              <a:ext cx="3425031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系统必须保证达到高可用性，在非正常环境和情景下，保证用户仍能正常进行操作。</a:t>
              </a:r>
            </a:p>
          </p:txBody>
        </p:sp>
        <p:sp>
          <p:nvSpPr>
            <p:cNvPr id="18" name="TextBox 21"/>
            <p:cNvSpPr txBox="1"/>
            <p:nvPr/>
          </p:nvSpPr>
          <p:spPr>
            <a:xfrm>
              <a:off x="5284543" y="1413570"/>
              <a:ext cx="2732406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800" kern="0" dirty="0">
                  <a:solidFill>
                    <a:srgbClr val="91C858"/>
                  </a:solidFill>
                  <a:latin typeface="微软雅黑" pitchFamily="34" charset="-122"/>
                  <a:ea typeface="微软雅黑" pitchFamily="34" charset="-122"/>
                </a:rPr>
                <a:t>可用性需求</a:t>
              </a:r>
              <a:endParaRPr lang="en-US" altLang="zh-CN" sz="1800" kern="0" dirty="0">
                <a:solidFill>
                  <a:srgbClr val="91C858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865981" y="2788440"/>
            <a:ext cx="3186928" cy="2029953"/>
            <a:chOff x="8380886" y="3060462"/>
            <a:chExt cx="3186928" cy="2029953"/>
          </a:xfrm>
        </p:grpSpPr>
        <p:sp>
          <p:nvSpPr>
            <p:cNvPr id="20" name="矩形 4"/>
            <p:cNvSpPr>
              <a:spLocks noChangeArrowheads="1"/>
            </p:cNvSpPr>
            <p:nvPr/>
          </p:nvSpPr>
          <p:spPr bwMode="auto">
            <a:xfrm>
              <a:off x="8471470" y="3487284"/>
              <a:ext cx="3096344" cy="1603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6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系统的平均响应时间需要在用户的可接受范围内，保证在网络情况良好的情况下，提供足够快的用户响应。提高吞吐量，保证多用户可以正常使用系统。</a:t>
              </a:r>
            </a:p>
          </p:txBody>
        </p:sp>
        <p:sp>
          <p:nvSpPr>
            <p:cNvPr id="21" name="TextBox 23"/>
            <p:cNvSpPr txBox="1"/>
            <p:nvPr/>
          </p:nvSpPr>
          <p:spPr>
            <a:xfrm>
              <a:off x="8380886" y="3060462"/>
              <a:ext cx="3186927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800" kern="0" dirty="0">
                  <a:solidFill>
                    <a:srgbClr val="91C858"/>
                  </a:solidFill>
                  <a:latin typeface="微软雅黑" pitchFamily="34" charset="-122"/>
                  <a:ea typeface="微软雅黑" pitchFamily="34" charset="-122"/>
                </a:rPr>
                <a:t>性能需求</a:t>
              </a:r>
              <a:endParaRPr lang="en-US" altLang="zh-CN" sz="1800" kern="0" dirty="0">
                <a:solidFill>
                  <a:srgbClr val="91C858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612879" y="2691365"/>
            <a:ext cx="2898896" cy="2371622"/>
            <a:chOff x="2044182" y="3132469"/>
            <a:chExt cx="2898896" cy="2371622"/>
          </a:xfrm>
        </p:grpSpPr>
        <p:sp>
          <p:nvSpPr>
            <p:cNvPr id="23" name="矩形 4"/>
            <p:cNvSpPr>
              <a:spLocks noChangeArrowheads="1"/>
            </p:cNvSpPr>
            <p:nvPr/>
          </p:nvSpPr>
          <p:spPr bwMode="auto">
            <a:xfrm>
              <a:off x="2044183" y="3565099"/>
              <a:ext cx="2898895" cy="1938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6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提高系统的安全性。系统应向授权用户提供服务，阻止非授权用户使用，同时，系统需保证足够强的防御措施，阻止恶意攻击。系统还需保证用户的隐私安全，防止隐私泄露。</a:t>
              </a:r>
            </a:p>
          </p:txBody>
        </p:sp>
        <p:sp>
          <p:nvSpPr>
            <p:cNvPr id="24" name="TextBox 25"/>
            <p:cNvSpPr txBox="1"/>
            <p:nvPr/>
          </p:nvSpPr>
          <p:spPr>
            <a:xfrm>
              <a:off x="2044182" y="3132469"/>
              <a:ext cx="2898895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800" kern="0" dirty="0">
                  <a:solidFill>
                    <a:srgbClr val="91C858"/>
                  </a:solidFill>
                  <a:latin typeface="微软雅黑" pitchFamily="34" charset="-122"/>
                  <a:ea typeface="微软雅黑" pitchFamily="34" charset="-122"/>
                </a:rPr>
                <a:t>安全性需求</a:t>
              </a:r>
              <a:endParaRPr lang="en-US" altLang="zh-CN" sz="1800" kern="0" dirty="0">
                <a:solidFill>
                  <a:srgbClr val="91C858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776587" y="5397636"/>
            <a:ext cx="3838897" cy="732065"/>
            <a:chOff x="4776589" y="5446018"/>
            <a:chExt cx="3838897" cy="732065"/>
          </a:xfrm>
        </p:grpSpPr>
        <p:sp>
          <p:nvSpPr>
            <p:cNvPr id="28" name="矩形 4"/>
            <p:cNvSpPr>
              <a:spLocks noChangeArrowheads="1"/>
            </p:cNvSpPr>
            <p:nvPr/>
          </p:nvSpPr>
          <p:spPr bwMode="auto">
            <a:xfrm>
              <a:off x="4776589" y="5806058"/>
              <a:ext cx="3838897" cy="372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6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系统需保证可修改性，易于拓展和维护。</a:t>
              </a:r>
            </a:p>
          </p:txBody>
        </p:sp>
        <p:sp>
          <p:nvSpPr>
            <p:cNvPr id="29" name="TextBox 27"/>
            <p:cNvSpPr txBox="1"/>
            <p:nvPr/>
          </p:nvSpPr>
          <p:spPr>
            <a:xfrm>
              <a:off x="5284543" y="5446018"/>
              <a:ext cx="2732406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1800" kern="0" dirty="0">
                  <a:solidFill>
                    <a:srgbClr val="91C858"/>
                  </a:solidFill>
                  <a:latin typeface="微软雅黑" pitchFamily="34" charset="-122"/>
                  <a:ea typeface="微软雅黑" pitchFamily="34" charset="-122"/>
                </a:rPr>
                <a:t>可修改性</a:t>
              </a:r>
              <a:endParaRPr lang="en-US" altLang="zh-CN" sz="1800" kern="0" dirty="0">
                <a:solidFill>
                  <a:srgbClr val="91C858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02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5302" y="-736600"/>
            <a:ext cx="609600" cy="609600"/>
          </a:xfrm>
          <a:prstGeom prst="rect">
            <a:avLst/>
          </a:prstGeom>
        </p:spPr>
      </p:pic>
      <p:pic>
        <p:nvPicPr>
          <p:cNvPr id="14" name="typ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2586" y="-736600"/>
            <a:ext cx="609600" cy="609600"/>
          </a:xfrm>
          <a:prstGeom prst="rect">
            <a:avLst/>
          </a:prstGeom>
        </p:spPr>
      </p:pic>
      <p:sp>
        <p:nvSpPr>
          <p:cNvPr id="15" name="TextBox 1"/>
          <p:cNvSpPr txBox="1"/>
          <p:nvPr/>
        </p:nvSpPr>
        <p:spPr>
          <a:xfrm>
            <a:off x="1252800" y="2277666"/>
            <a:ext cx="461665" cy="28803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1800" kern="0" spc="2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系统架构</a:t>
            </a:r>
            <a:endParaRPr lang="en-US" sz="1800" kern="0" spc="2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1947143" y="1088431"/>
            <a:ext cx="0" cy="492934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1960566" y="973794"/>
            <a:ext cx="8684736" cy="3775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45670" y="1472989"/>
            <a:ext cx="5607984" cy="4828143"/>
          </a:xfrm>
          <a:prstGeom prst="rect">
            <a:avLst/>
          </a:prstGeom>
          <a:noFill/>
          <a:ln w="28575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4"/>
          <p:cNvSpPr>
            <a:spLocks noChangeArrowheads="1"/>
          </p:cNvSpPr>
          <p:nvPr/>
        </p:nvSpPr>
        <p:spPr bwMode="auto">
          <a:xfrm>
            <a:off x="2535898" y="2580171"/>
            <a:ext cx="3277093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系统架构：</a:t>
            </a:r>
            <a:r>
              <a:rPr lang="en-US" altLang="zh-CN" sz="1600" b="1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C/S</a:t>
            </a:r>
            <a:endParaRPr lang="en-US" altLang="zh-CN" sz="1600" b="1" dirty="0">
              <a:solidFill>
                <a:srgbClr val="FF33CC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系统框架：</a:t>
            </a:r>
            <a:r>
              <a:rPr lang="en-US" altLang="zh-CN" sz="1600" b="1" dirty="0" err="1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MVC</a:t>
            </a:r>
            <a:endParaRPr lang="en-US" altLang="zh-CN" sz="1600" b="1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数据库：</a:t>
            </a:r>
            <a:r>
              <a:rPr lang="en-US" altLang="zh-CN" sz="1600" b="1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MySQL 5.7</a:t>
            </a:r>
          </a:p>
          <a:p>
            <a:pPr>
              <a:lnSpc>
                <a:spcPct val="125000"/>
              </a:lnSpc>
            </a:pPr>
            <a:r>
              <a:rPr lang="zh-CN" altLang="en-US" sz="1600" b="1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服务器运行环境：</a:t>
            </a:r>
            <a:r>
              <a:rPr lang="en-US" altLang="zh-CN" sz="1600" b="1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Linux</a:t>
            </a: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	            Tomcat 8 </a:t>
            </a:r>
            <a:r>
              <a:rPr lang="zh-CN" altLang="en-US" sz="1600" b="1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↑</a:t>
            </a:r>
            <a:endParaRPr lang="en-US" altLang="zh-CN" sz="1600" b="1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	            Java 7 </a:t>
            </a:r>
            <a:r>
              <a:rPr lang="zh-CN" altLang="en-US" sz="1600" b="1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↑</a:t>
            </a:r>
            <a:endParaRPr lang="en-US" altLang="zh-CN" sz="1600" b="1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	            Android 4.0 </a:t>
            </a:r>
            <a:r>
              <a:rPr lang="zh-CN" altLang="en-US" sz="1600" b="1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↑</a:t>
            </a:r>
            <a:endParaRPr lang="en-US" altLang="zh-CN" sz="1600" b="1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291582" y="6409508"/>
            <a:ext cx="3672000" cy="0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291582" y="2637706"/>
            <a:ext cx="0" cy="3663426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11806600" y="1629594"/>
            <a:ext cx="1406" cy="864096"/>
          </a:xfrm>
          <a:prstGeom prst="line">
            <a:avLst/>
          </a:prstGeom>
          <a:ln>
            <a:solidFill>
              <a:srgbClr val="92D050"/>
            </a:solidFill>
            <a:prstDash val="sysDash"/>
            <a:headEnd type="oval"/>
            <a:tailEnd type="oval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52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>
          <a:solidFill>
            <a:srgbClr val="DC9F0B"/>
          </a:solidFill>
          <a:round/>
          <a:headEnd type="oval" w="med" len="med"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</a:objectDefaults>
  <a:extraClrSchemeLst/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878</Words>
  <Application>Microsoft Office PowerPoint</Application>
  <PresentationFormat>宽屏</PresentationFormat>
  <Paragraphs>180</Paragraphs>
  <Slides>24</Slides>
  <Notes>0</Notes>
  <HiddenSlides>0</HiddenSlides>
  <MMClips>30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돋움</vt:lpstr>
      <vt:lpstr>等线</vt:lpstr>
      <vt:lpstr>等线 Light</vt:lpstr>
      <vt:lpstr>经典繁仿黑</vt:lpstr>
      <vt:lpstr>锐字锐线俏皮简1.0</vt:lpstr>
      <vt:lpstr>宋体</vt:lpstr>
      <vt:lpstr>微软雅黑</vt:lpstr>
      <vt:lpstr>Arial</vt:lpstr>
      <vt:lpstr>Arial Black</vt:lpstr>
      <vt:lpstr>Calibri</vt:lpstr>
      <vt:lpstr>Impact</vt:lpstr>
      <vt:lpstr>Tahoma</vt:lpstr>
      <vt:lpstr>Wingdings</vt:lpstr>
      <vt:lpstr>Office 主题​​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李浩然</dc:creator>
  <cp:lastModifiedBy>李浩然</cp:lastModifiedBy>
  <cp:revision>617</cp:revision>
  <dcterms:created xsi:type="dcterms:W3CDTF">2016-06-02T13:54:07Z</dcterms:created>
  <dcterms:modified xsi:type="dcterms:W3CDTF">2017-04-24T10:59:41Z</dcterms:modified>
</cp:coreProperties>
</file>